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notesSlides/notesSlide20.xml" ContentType="application/vnd.openxmlformats-officedocument.presentationml.notesSlide+xml"/>
  <Override PartName="/ppt/tags/tag45.xml" ContentType="application/vnd.openxmlformats-officedocument.presentationml.tags+xml"/>
  <Override PartName="/ppt/notesSlides/notesSlide21.xml" ContentType="application/vnd.openxmlformats-officedocument.presentationml.notesSlide+xml"/>
  <Override PartName="/ppt/tags/tag46.xml" ContentType="application/vnd.openxmlformats-officedocument.presentationml.tags+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tags/tag48.xml" ContentType="application/vnd.openxmlformats-officedocument.presentationml.tags+xml"/>
  <Override PartName="/ppt/notesSlides/notesSlide24.xml" ContentType="application/vnd.openxmlformats-officedocument.presentationml.notesSlide+xml"/>
  <Override PartName="/ppt/tags/tag49.xml" ContentType="application/vnd.openxmlformats-officedocument.presentationml.tags+xml"/>
  <Override PartName="/ppt/notesSlides/notesSlide25.xml" ContentType="application/vnd.openxmlformats-officedocument.presentationml.notesSlide+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tags/tag52.xml" ContentType="application/vnd.openxmlformats-officedocument.presentationml.tags+xml"/>
  <Override PartName="/ppt/notesSlides/notesSlide28.xml" ContentType="application/vnd.openxmlformats-officedocument.presentationml.notesSlide+xml"/>
  <Override PartName="/ppt/tags/tag53.xml" ContentType="application/vnd.openxmlformats-officedocument.presentationml.tags+xml"/>
  <Override PartName="/ppt/notesSlides/notesSlide29.xml" ContentType="application/vnd.openxmlformats-officedocument.presentationml.notesSlide+xml"/>
  <Override PartName="/ppt/tags/tag54.xml" ContentType="application/vnd.openxmlformats-officedocument.presentationml.tags+xml"/>
  <Override PartName="/ppt/notesSlides/notesSlide30.xml" ContentType="application/vnd.openxmlformats-officedocument.presentationml.notesSlide+xml"/>
  <Override PartName="/ppt/tags/tag55.xml" ContentType="application/vnd.openxmlformats-officedocument.presentationml.tags+xml"/>
  <Override PartName="/ppt/notesSlides/notesSlide31.xml" ContentType="application/vnd.openxmlformats-officedocument.presentationml.notesSlide+xml"/>
  <Override PartName="/ppt/tags/tag56.xml" ContentType="application/vnd.openxmlformats-officedocument.presentationml.tags+xml"/>
  <Override PartName="/ppt/notesSlides/notesSlide32.xml" ContentType="application/vnd.openxmlformats-officedocument.presentationml.notesSlide+xml"/>
  <Override PartName="/ppt/tags/tag57.xml" ContentType="application/vnd.openxmlformats-officedocument.presentationml.tags+xml"/>
  <Override PartName="/ppt/notesSlides/notesSlide33.xml" ContentType="application/vnd.openxmlformats-officedocument.presentationml.notesSlide+xml"/>
  <Override PartName="/ppt/tags/tag58.xml" ContentType="application/vnd.openxmlformats-officedocument.presentationml.tags+xml"/>
  <Override PartName="/ppt/notesSlides/notesSlide34.xml" ContentType="application/vnd.openxmlformats-officedocument.presentationml.notesSlide+xml"/>
  <Override PartName="/ppt/tags/tag59.xml" ContentType="application/vnd.openxmlformats-officedocument.presentationml.tags+xml"/>
  <Override PartName="/ppt/notesSlides/notesSlide35.xml" ContentType="application/vnd.openxmlformats-officedocument.presentationml.notesSlide+xml"/>
  <Override PartName="/ppt/tags/tag60.xml" ContentType="application/vnd.openxmlformats-officedocument.presentationml.tags+xml"/>
  <Override PartName="/ppt/notesSlides/notesSlide36.xml" ContentType="application/vnd.openxmlformats-officedocument.presentationml.notesSlide+xml"/>
  <Override PartName="/ppt/tags/tag61.xml" ContentType="application/vnd.openxmlformats-officedocument.presentationml.tags+xml"/>
  <Override PartName="/ppt/notesSlides/notesSlide37.xml" ContentType="application/vnd.openxmlformats-officedocument.presentationml.notesSlide+xml"/>
  <Override PartName="/ppt/tags/tag62.xml" ContentType="application/vnd.openxmlformats-officedocument.presentationml.tags+xml"/>
  <Override PartName="/ppt/notesSlides/notesSlide38.xml" ContentType="application/vnd.openxmlformats-officedocument.presentationml.notesSlide+xml"/>
  <Override PartName="/ppt/tags/tag63.xml" ContentType="application/vnd.openxmlformats-officedocument.presentationml.tags+xml"/>
  <Override PartName="/ppt/notesSlides/notesSlide39.xml" ContentType="application/vnd.openxmlformats-officedocument.presentationml.notesSlide+xml"/>
  <Override PartName="/ppt/tags/tag64.xml" ContentType="application/vnd.openxmlformats-officedocument.presentationml.tags+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tags/tag65.xml" ContentType="application/vnd.openxmlformats-officedocument.presentationml.tags+xml"/>
  <Override PartName="/ppt/notesSlides/notesSlide42.xml" ContentType="application/vnd.openxmlformats-officedocument.presentationml.notesSlide+xml"/>
  <Override PartName="/ppt/tags/tag66.xml" ContentType="application/vnd.openxmlformats-officedocument.presentationml.tags+xml"/>
  <Override PartName="/ppt/notesSlides/notesSlide43.xml" ContentType="application/vnd.openxmlformats-officedocument.presentationml.notesSlide+xml"/>
  <Override PartName="/ppt/tags/tag67.xml" ContentType="application/vnd.openxmlformats-officedocument.presentationml.tags+xml"/>
  <Override PartName="/ppt/notesSlides/notesSlide44.xml" ContentType="application/vnd.openxmlformats-officedocument.presentationml.notesSlide+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notesSlides/notesSlide46.xml" ContentType="application/vnd.openxmlformats-officedocument.presentationml.notesSlide+xml"/>
  <Override PartName="/ppt/tags/tag70.xml" ContentType="application/vnd.openxmlformats-officedocument.presentationml.tags+xml"/>
  <Override PartName="/ppt/notesSlides/notesSlide47.xml" ContentType="application/vnd.openxmlformats-officedocument.presentationml.notesSlide+xml"/>
  <Override PartName="/ppt/tags/tag71.xml" ContentType="application/vnd.openxmlformats-officedocument.presentationml.tags+xml"/>
  <Override PartName="/ppt/notesSlides/notesSlide48.xml" ContentType="application/vnd.openxmlformats-officedocument.presentationml.notesSlide+xml"/>
  <Override PartName="/ppt/tags/tag72.xml" ContentType="application/vnd.openxmlformats-officedocument.presentationml.tags+xml"/>
  <Override PartName="/ppt/notesSlides/notesSlide49.xml" ContentType="application/vnd.openxmlformats-officedocument.presentationml.notesSlide+xml"/>
  <Override PartName="/ppt/tags/tag73.xml" ContentType="application/vnd.openxmlformats-officedocument.presentationml.tags+xml"/>
  <Override PartName="/ppt/notesSlides/notesSlide50.xml" ContentType="application/vnd.openxmlformats-officedocument.presentationml.notesSlide+xml"/>
  <Override PartName="/ppt/tags/tag74.xml" ContentType="application/vnd.openxmlformats-officedocument.presentationml.tags+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56"/>
  </p:notesMasterIdLst>
  <p:handoutMasterIdLst>
    <p:handoutMasterId r:id="rId57"/>
  </p:handoutMasterIdLst>
  <p:sldIdLst>
    <p:sldId id="286" r:id="rId5"/>
    <p:sldId id="346" r:id="rId6"/>
    <p:sldId id="421" r:id="rId7"/>
    <p:sldId id="380" r:id="rId8"/>
    <p:sldId id="353" r:id="rId9"/>
    <p:sldId id="373" r:id="rId10"/>
    <p:sldId id="372" r:id="rId11"/>
    <p:sldId id="350" r:id="rId12"/>
    <p:sldId id="422" r:id="rId13"/>
    <p:sldId id="288" r:id="rId14"/>
    <p:sldId id="363" r:id="rId15"/>
    <p:sldId id="364" r:id="rId16"/>
    <p:sldId id="379" r:id="rId17"/>
    <p:sldId id="434" r:id="rId18"/>
    <p:sldId id="438" r:id="rId19"/>
    <p:sldId id="435" r:id="rId20"/>
    <p:sldId id="436" r:id="rId21"/>
    <p:sldId id="437" r:id="rId22"/>
    <p:sldId id="423" r:id="rId23"/>
    <p:sldId id="297" r:id="rId24"/>
    <p:sldId id="427" r:id="rId25"/>
    <p:sldId id="426" r:id="rId26"/>
    <p:sldId id="398" r:id="rId27"/>
    <p:sldId id="367" r:id="rId28"/>
    <p:sldId id="400" r:id="rId29"/>
    <p:sldId id="410" r:id="rId30"/>
    <p:sldId id="302" r:id="rId31"/>
    <p:sldId id="396" r:id="rId32"/>
    <p:sldId id="395" r:id="rId33"/>
    <p:sldId id="394" r:id="rId34"/>
    <p:sldId id="403" r:id="rId35"/>
    <p:sldId id="306" r:id="rId36"/>
    <p:sldId id="309" r:id="rId37"/>
    <p:sldId id="413" r:id="rId38"/>
    <p:sldId id="308" r:id="rId39"/>
    <p:sldId id="439" r:id="rId40"/>
    <p:sldId id="440" r:id="rId41"/>
    <p:sldId id="446" r:id="rId42"/>
    <p:sldId id="424" r:id="rId43"/>
    <p:sldId id="404" r:id="rId44"/>
    <p:sldId id="447" r:id="rId45"/>
    <p:sldId id="428" r:id="rId46"/>
    <p:sldId id="429" r:id="rId47"/>
    <p:sldId id="431" r:id="rId48"/>
    <p:sldId id="441" r:id="rId49"/>
    <p:sldId id="442" r:id="rId50"/>
    <p:sldId id="444" r:id="rId51"/>
    <p:sldId id="445" r:id="rId52"/>
    <p:sldId id="425" r:id="rId53"/>
    <p:sldId id="412" r:id="rId54"/>
    <p:sldId id="260" r:id="rId55"/>
  </p:sldIdLst>
  <p:sldSz cx="12192000" cy="6858000"/>
  <p:notesSz cx="6858000" cy="9144000"/>
  <p:custDataLst>
    <p:tags r:id="rId58"/>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Adrienne Barrios" initials="AB" lastIdx="20" clrIdx="1">
    <p:extLst>
      <p:ext uri="{19B8F6BF-5375-455C-9EA6-DF929625EA0E}">
        <p15:presenceInfo xmlns:p15="http://schemas.microsoft.com/office/powerpoint/2012/main" userId="d2c66432c5bb4c37" providerId="Windows Live"/>
      </p:ext>
    </p:extLst>
  </p:cmAuthor>
  <p:cmAuthor id="3" name="Barefoot, Rob" initials="BR" lastIdx="80" clrIdx="2">
    <p:extLst>
      <p:ext uri="{19B8F6BF-5375-455C-9EA6-DF929625EA0E}">
        <p15:presenceInfo xmlns:p15="http://schemas.microsoft.com/office/powerpoint/2012/main" userId="S-1-5-21-1407069837-2091007605-538272213-30202807" providerId="AD"/>
      </p:ext>
    </p:extLst>
  </p:cmAuthor>
  <p:cmAuthor id="4" name="Barrera, Roland" initials="BR" lastIdx="63" clrIdx="3">
    <p:extLst>
      <p:ext uri="{19B8F6BF-5375-455C-9EA6-DF929625EA0E}">
        <p15:presenceInfo xmlns:p15="http://schemas.microsoft.com/office/powerpoint/2012/main" userId="S-1-5-21-1407069837-2091007605-538272213-316202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36"/>
    <a:srgbClr val="FF9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E104A-ECF2-5E4B-AFD3-9F73EEDE8119}" v="43" dt="2020-08-18T22:50:21.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59" autoAdjust="0"/>
  </p:normalViewPr>
  <p:slideViewPr>
    <p:cSldViewPr snapToGrid="0">
      <p:cViewPr varScale="1">
        <p:scale>
          <a:sx n="50" d="100"/>
          <a:sy n="50" d="100"/>
        </p:scale>
        <p:origin x="1476" y="48"/>
      </p:cViewPr>
      <p:guideLst>
        <p:guide orient="horz" pos="459"/>
        <p:guide pos="325"/>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son Devereux" userId="1e8ae8d7-e1e4-41d7-b1aa-07c9c7bdc58a" providerId="ADAL" clId="{025E104A-ECF2-5E4B-AFD3-9F73EEDE8119}"/>
    <pc:docChg chg="modSld">
      <pc:chgData name="Season Devereux" userId="1e8ae8d7-e1e4-41d7-b1aa-07c9c7bdc58a" providerId="ADAL" clId="{025E104A-ECF2-5E4B-AFD3-9F73EEDE8119}" dt="2020-08-18T22:50:21.660" v="42" actId="20577"/>
      <pc:docMkLst>
        <pc:docMk/>
      </pc:docMkLst>
      <pc:sldChg chg="modNotesTx">
        <pc:chgData name="Season Devereux" userId="1e8ae8d7-e1e4-41d7-b1aa-07c9c7bdc58a" providerId="ADAL" clId="{025E104A-ECF2-5E4B-AFD3-9F73EEDE8119}" dt="2020-08-18T22:50:03.791" v="33" actId="20577"/>
        <pc:sldMkLst>
          <pc:docMk/>
          <pc:sldMk cId="48539186" sldId="297"/>
        </pc:sldMkLst>
      </pc:sldChg>
      <pc:sldChg chg="modNotesTx">
        <pc:chgData name="Season Devereux" userId="1e8ae8d7-e1e4-41d7-b1aa-07c9c7bdc58a" providerId="ADAL" clId="{025E104A-ECF2-5E4B-AFD3-9F73EEDE8119}" dt="2020-08-18T22:50:09.357" v="36" actId="20577"/>
        <pc:sldMkLst>
          <pc:docMk/>
          <pc:sldMk cId="706415770" sldId="302"/>
        </pc:sldMkLst>
      </pc:sldChg>
      <pc:sldChg chg="modSp mod">
        <pc:chgData name="Season Devereux" userId="1e8ae8d7-e1e4-41d7-b1aa-07c9c7bdc58a" providerId="ADAL" clId="{025E104A-ECF2-5E4B-AFD3-9F73EEDE8119}" dt="2020-08-18T22:49:36.608" v="24" actId="20577"/>
        <pc:sldMkLst>
          <pc:docMk/>
          <pc:sldMk cId="169182592" sldId="309"/>
        </pc:sldMkLst>
        <pc:spChg chg="mod">
          <ac:chgData name="Season Devereux" userId="1e8ae8d7-e1e4-41d7-b1aa-07c9c7bdc58a" providerId="ADAL" clId="{025E104A-ECF2-5E4B-AFD3-9F73EEDE8119}" dt="2020-08-18T22:49:36.608" v="24" actId="20577"/>
          <ac:spMkLst>
            <pc:docMk/>
            <pc:sldMk cId="169182592" sldId="309"/>
            <ac:spMk id="10" creationId="{00000000-0000-0000-0000-000000000000}"/>
          </ac:spMkLst>
        </pc:spChg>
      </pc:sldChg>
      <pc:sldChg chg="modNotesTx">
        <pc:chgData name="Season Devereux" userId="1e8ae8d7-e1e4-41d7-b1aa-07c9c7bdc58a" providerId="ADAL" clId="{025E104A-ECF2-5E4B-AFD3-9F73EEDE8119}" dt="2020-08-18T22:48:08.936" v="2" actId="20577"/>
        <pc:sldMkLst>
          <pc:docMk/>
          <pc:sldMk cId="2259353507" sldId="373"/>
        </pc:sldMkLst>
      </pc:sldChg>
      <pc:sldChg chg="modNotesTx">
        <pc:chgData name="Season Devereux" userId="1e8ae8d7-e1e4-41d7-b1aa-07c9c7bdc58a" providerId="ADAL" clId="{025E104A-ECF2-5E4B-AFD3-9F73EEDE8119}" dt="2020-08-18T22:50:21.660" v="42" actId="20577"/>
        <pc:sldMkLst>
          <pc:docMk/>
          <pc:sldMk cId="7026554" sldId="395"/>
        </pc:sldMkLst>
      </pc:sldChg>
      <pc:sldChg chg="modNotesTx">
        <pc:chgData name="Season Devereux" userId="1e8ae8d7-e1e4-41d7-b1aa-07c9c7bdc58a" providerId="ADAL" clId="{025E104A-ECF2-5E4B-AFD3-9F73EEDE8119}" dt="2020-08-18T22:50:15.469" v="39" actId="20577"/>
        <pc:sldMkLst>
          <pc:docMk/>
          <pc:sldMk cId="2932870499" sldId="396"/>
        </pc:sldMkLst>
      </pc:sldChg>
      <pc:sldChg chg="modSp mod">
        <pc:chgData name="Season Devereux" userId="1e8ae8d7-e1e4-41d7-b1aa-07c9c7bdc58a" providerId="ADAL" clId="{025E104A-ECF2-5E4B-AFD3-9F73EEDE8119}" dt="2020-08-18T22:49:57.781" v="30" actId="20577"/>
        <pc:sldMkLst>
          <pc:docMk/>
          <pc:sldMk cId="1075775239" sldId="413"/>
        </pc:sldMkLst>
        <pc:spChg chg="mod">
          <ac:chgData name="Season Devereux" userId="1e8ae8d7-e1e4-41d7-b1aa-07c9c7bdc58a" providerId="ADAL" clId="{025E104A-ECF2-5E4B-AFD3-9F73EEDE8119}" dt="2020-08-18T22:49:57.781" v="30" actId="20577"/>
          <ac:spMkLst>
            <pc:docMk/>
            <pc:sldMk cId="1075775239" sldId="413"/>
            <ac:spMk id="3" creationId="{00000000-0000-0000-0000-000000000000}"/>
          </ac:spMkLst>
        </pc:spChg>
      </pc:sldChg>
      <pc:sldChg chg="modNotesTx">
        <pc:chgData name="Season Devereux" userId="1e8ae8d7-e1e4-41d7-b1aa-07c9c7bdc58a" providerId="ADAL" clId="{025E104A-ECF2-5E4B-AFD3-9F73EEDE8119}" dt="2020-08-18T22:48:47.590" v="9" actId="20577"/>
        <pc:sldMkLst>
          <pc:docMk/>
          <pc:sldMk cId="2269791617" sldId="437"/>
        </pc:sldMkLst>
      </pc:sldChg>
      <pc:sldChg chg="modSp mod">
        <pc:chgData name="Season Devereux" userId="1e8ae8d7-e1e4-41d7-b1aa-07c9c7bdc58a" providerId="ADAL" clId="{025E104A-ECF2-5E4B-AFD3-9F73EEDE8119}" dt="2020-08-18T22:48:22.304" v="5" actId="20577"/>
        <pc:sldMkLst>
          <pc:docMk/>
          <pc:sldMk cId="3505454754" sldId="438"/>
        </pc:sldMkLst>
        <pc:spChg chg="mod">
          <ac:chgData name="Season Devereux" userId="1e8ae8d7-e1e4-41d7-b1aa-07c9c7bdc58a" providerId="ADAL" clId="{025E104A-ECF2-5E4B-AFD3-9F73EEDE8119}" dt="2020-08-18T22:48:22.304" v="5" actId="20577"/>
          <ac:spMkLst>
            <pc:docMk/>
            <pc:sldMk cId="3505454754" sldId="438"/>
            <ac:spMk id="7"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0-04-09T14:52:09.256" idx="68">
    <p:pos x="7125" y="2194"/>
    <p:text>Is it via API Gateway, or just via API?</p:text>
    <p:extLst>
      <p:ext uri="{C676402C-5697-4E1C-873F-D02D1690AC5C}">
        <p15:threadingInfo xmlns:p15="http://schemas.microsoft.com/office/powerpoint/2012/main" timeZoneBias="420"/>
      </p:ext>
    </p:extLst>
  </p:cm>
  <p:cm authorId="4" dt="2020-04-14T10:15:50.809" idx="52">
    <p:pos x="7125" y="2290"/>
    <p:text>Discussing with CRob</p:text>
    <p:extLst>
      <p:ext uri="{C676402C-5697-4E1C-873F-D02D1690AC5C}">
        <p15:threadingInfo xmlns:p15="http://schemas.microsoft.com/office/powerpoint/2012/main" timeZoneBias="300">
          <p15:parentCm authorId="3" idx="68"/>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10/1/2020</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298FB97-EEE8-A641-B9BA-ACE8418557CD}" type="slidenum">
              <a:rPr lang="en-US" smtClean="0"/>
              <a:t>‹nº›</a:t>
            </a:fld>
            <a:endParaRPr lang="en-US"/>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10/1/2020</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092397-0699-5249-96BB-FDA4CA85BF35}" type="slidenum">
              <a:rPr lang="en-US" smtClean="0"/>
              <a:t>‹nº›</a:t>
            </a:fld>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lambda/latest/dg/invoking-lambda-func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lambda/latest/dg/current-supported-version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ocs.aws.amazon.com/AWSToolkitEclipse/latest/GettingStartedGuide/lambda.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plugins.jetbrains.com/plugin/11349-aws-toolkit" TargetMode="External"/><Relationship Id="rId4" Type="http://schemas.openxmlformats.org/officeDocument/2006/relationships/hyperlink" Target="https://blogs.aws.amazon.com/net/post/Tx381XNNQALP8BA/AWS-Lambda-Support-in-Visual-Studio"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ocs.aws.amazon.com/lambda/latest/dg/API_Invok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docs.aws.amazon.com/lambda/latest/dg/API_CreateEventSourceMapping.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docs.aws.amazon.com/lambda/latest/dg/API_Invoke.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docs.aws.amazon.com/lambda/latest/dg/intro-permission-model.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docs.aws.amazon.com/AmazonS3/latest/dev/using-with-s3-actions.html"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docs.aws.amazon.com/IAM/latest/UserGuide/roles-toplevel.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docs.aws.amazon.com/lambda/latest/dg/intro-permission-model.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docs.aws.amazon.com/lambda/latest/dg/API_AddPermission.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docs.aws.amazon.com/lambda/latest/dg/getting-started-scheduled-events.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docs.aws.amazon.com/lambda/latest/dg/versioning-intro.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docs.aws.amazon.com/lambda/latest/dg/aliases-intro.html"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aws.amazon.com/lambda/latest/dg/limits.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182399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9352"/>
          </a:xfrm>
        </p:spPr>
        <p:txBody>
          <a:bodyPr rtlCol="0"/>
          <a:lstStyle/>
          <a:p>
            <a:pPr rtl="0"/>
            <a:r>
              <a:rPr lang="pt-br" sz="1200" b="0" i="0" kern="1200" dirty="0">
                <a:solidFill>
                  <a:schemeClr val="tx1"/>
                </a:solidFill>
                <a:effectLst/>
                <a:latin typeface="+mn-lt"/>
                <a:ea typeface="+mn-ea"/>
                <a:cs typeface="+mn-cs"/>
              </a:rPr>
              <a:t>O AWS Lambda é um serviço de computação que permite você executar o</a:t>
            </a:r>
            <a:r>
              <a:rPr lang="pt-br" sz="1200" b="0" i="0" kern="1200" dirty="0">
                <a:solidFill>
                  <a:srgbClr val="000000"/>
                </a:solidFill>
                <a:effectLst/>
                <a:latin typeface="+mn-lt"/>
                <a:ea typeface="+mn-ea"/>
                <a:cs typeface="+mn-cs"/>
              </a:rPr>
              <a:t> código</a:t>
            </a:r>
            <a:r>
              <a:rPr lang="pt-br" sz="1200" b="0" i="0" kern="1200" dirty="0">
                <a:solidFill>
                  <a:schemeClr val="tx1"/>
                </a:solidFill>
                <a:effectLst/>
                <a:latin typeface="+mn-lt"/>
                <a:ea typeface="+mn-ea"/>
                <a:cs typeface="+mn-cs"/>
              </a:rPr>
              <a:t> sem provisionar ou gerenciar servidores. Você paga apenas pelo tempo de computação consumido; </a:t>
            </a:r>
            <a:r>
              <a:rPr lang="pt-br" sz="1200" dirty="0"/>
              <a:t>não há</a:t>
            </a:r>
            <a:r>
              <a:rPr lang="pt-br" sz="1200" b="0" i="0" kern="1200" dirty="0">
                <a:solidFill>
                  <a:schemeClr val="tx1"/>
                </a:solidFill>
                <a:effectLst/>
                <a:latin typeface="+mn-lt"/>
                <a:ea typeface="+mn-ea"/>
                <a:cs typeface="+mn-cs"/>
              </a:rPr>
              <a:t> cobrança</a:t>
            </a:r>
            <a:r>
              <a:rPr lang="pt-br" sz="1200" b="0" i="0" kern="1200" dirty="0">
                <a:solidFill>
                  <a:srgbClr val="000000"/>
                </a:solidFill>
                <a:effectLst/>
                <a:latin typeface="+mn-lt"/>
                <a:ea typeface="+mn-ea"/>
                <a:cs typeface="+mn-cs"/>
              </a:rPr>
              <a:t> quando o</a:t>
            </a:r>
            <a:r>
              <a:rPr lang="pt-br" sz="1200" b="0" i="0" kern="1200" dirty="0">
                <a:solidFill>
                  <a:schemeClr val="tx1"/>
                </a:solidFill>
                <a:effectLst/>
                <a:latin typeface="+mn-lt"/>
                <a:ea typeface="+mn-ea"/>
                <a:cs typeface="+mn-cs"/>
              </a:rPr>
              <a:t> código </a:t>
            </a:r>
            <a:r>
              <a:rPr lang="pt-br" sz="1200" b="0" i="0" kern="1200" dirty="0">
                <a:solidFill>
                  <a:srgbClr val="000000"/>
                </a:solidFill>
                <a:effectLst/>
                <a:latin typeface="+mn-lt"/>
                <a:ea typeface="+mn-ea"/>
                <a:cs typeface="+mn-cs"/>
              </a:rPr>
              <a:t>não está</a:t>
            </a:r>
            <a:r>
              <a:rPr lang="pt-br" sz="1200" b="0" i="0" kern="1200" dirty="0">
                <a:solidFill>
                  <a:schemeClr val="tx1"/>
                </a:solidFill>
                <a:effectLst/>
                <a:latin typeface="+mn-lt"/>
                <a:ea typeface="+mn-ea"/>
                <a:cs typeface="+mn-cs"/>
              </a:rPr>
              <a:t> em execução. </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Com o AWS Lambda, você pode executar</a:t>
            </a:r>
            <a:r>
              <a:rPr lang="pt-br" sz="1200" b="0" i="0" kern="1200" dirty="0">
                <a:solidFill>
                  <a:srgbClr val="000000"/>
                </a:solidFill>
                <a:effectLst/>
                <a:latin typeface="+mn-lt"/>
                <a:ea typeface="+mn-ea"/>
                <a:cs typeface="+mn-cs"/>
              </a:rPr>
              <a:t> o código</a:t>
            </a:r>
            <a:r>
              <a:rPr lang="pt-br" sz="1200" b="0" i="0" kern="1200" dirty="0">
                <a:solidFill>
                  <a:schemeClr val="tx1"/>
                </a:solidFill>
                <a:effectLst/>
                <a:latin typeface="+mn-lt"/>
                <a:ea typeface="+mn-ea"/>
                <a:cs typeface="+mn-cs"/>
              </a:rPr>
              <a:t> em praticamente qualquer </a:t>
            </a:r>
            <a:r>
              <a:rPr lang="pt-br" sz="1200" b="0" i="0" kern="1200" dirty="0">
                <a:solidFill>
                  <a:srgbClr val="000000"/>
                </a:solidFill>
                <a:effectLst/>
                <a:latin typeface="+mn-lt"/>
                <a:ea typeface="+mn-ea"/>
                <a:cs typeface="+mn-cs"/>
              </a:rPr>
              <a:t>tipo de </a:t>
            </a:r>
            <a:r>
              <a:rPr lang="pt-br" sz="1200" b="0" i="0" kern="1200" dirty="0">
                <a:solidFill>
                  <a:schemeClr val="tx1"/>
                </a:solidFill>
                <a:effectLst/>
                <a:latin typeface="+mn-lt"/>
                <a:ea typeface="+mn-ea"/>
                <a:cs typeface="+mn-cs"/>
              </a:rPr>
              <a:t>aplicação</a:t>
            </a:r>
            <a:r>
              <a:rPr lang="pt-br" sz="1200" b="0" i="0" kern="1200" dirty="0">
                <a:solidFill>
                  <a:srgbClr val="000000"/>
                </a:solidFill>
                <a:effectLst/>
                <a:latin typeface="+mn-lt"/>
                <a:ea typeface="+mn-ea"/>
                <a:cs typeface="+mn-cs"/>
              </a:rPr>
              <a:t> ou serviço de back-end,</a:t>
            </a:r>
            <a:r>
              <a:rPr lang="pt-br" sz="1200" b="0" i="0" kern="1200" dirty="0">
                <a:solidFill>
                  <a:schemeClr val="tx1"/>
                </a:solidFill>
                <a:effectLst/>
                <a:latin typeface="+mn-lt"/>
                <a:ea typeface="+mn-ea"/>
                <a:cs typeface="+mn-cs"/>
              </a:rPr>
              <a:t> sem precisar de administração. Você </a:t>
            </a:r>
            <a:r>
              <a:rPr lang="pt-br" sz="1200" b="0" i="0" kern="1200" dirty="0">
                <a:solidFill>
                  <a:srgbClr val="000000"/>
                </a:solidFill>
                <a:effectLst/>
                <a:latin typeface="+mn-lt"/>
                <a:ea typeface="+mn-ea"/>
                <a:cs typeface="+mn-cs"/>
              </a:rPr>
              <a:t>só</a:t>
            </a:r>
            <a:r>
              <a:rPr lang="pt-br" sz="1200" b="0" i="0" kern="1200" dirty="0">
                <a:solidFill>
                  <a:schemeClr val="tx1"/>
                </a:solidFill>
                <a:effectLst/>
                <a:latin typeface="+mn-lt"/>
                <a:ea typeface="+mn-ea"/>
                <a:cs typeface="+mn-cs"/>
              </a:rPr>
              <a:t>precisa</a:t>
            </a:r>
            <a:r>
              <a:rPr lang="pt-br" sz="1200" b="0" i="0" kern="1200" dirty="0">
                <a:solidFill>
                  <a:srgbClr val="000000"/>
                </a:solidFill>
                <a:effectLst/>
                <a:latin typeface="+mn-lt"/>
                <a:ea typeface="+mn-ea"/>
                <a:cs typeface="+mn-cs"/>
              </a:rPr>
              <a:t> fazer upload</a:t>
            </a:r>
            <a:r>
              <a:rPr lang="pt-br" sz="1200" b="0" i="0" kern="1200" dirty="0">
                <a:solidFill>
                  <a:schemeClr val="tx1"/>
                </a:solidFill>
                <a:effectLst/>
                <a:latin typeface="+mn-lt"/>
                <a:ea typeface="+mn-ea"/>
                <a:cs typeface="+mn-cs"/>
              </a:rPr>
              <a:t> do código e o AWS Lambda gerencia o que for necessário para executar e alterar a escala do código com alta disponibilidade. Você pode configurar o seu código para que ele seja acionado (trigger) automaticamente por meio de outros serviços da AWS ou chamá-lo diretamente usando qualquer </a:t>
            </a:r>
            <a:r>
              <a:rPr lang="pt-br" sz="1200" b="0" i="0" kern="1200" dirty="0">
                <a:solidFill>
                  <a:srgbClr val="000000"/>
                </a:solidFill>
                <a:effectLst/>
                <a:latin typeface="+mn-lt"/>
                <a:ea typeface="+mn-ea"/>
                <a:cs typeface="+mn-cs"/>
              </a:rPr>
              <a:t>aplicação </a:t>
            </a:r>
            <a:r>
              <a:rPr lang="pt-br" sz="1200" b="0" i="0" kern="1200" dirty="0">
                <a:solidFill>
                  <a:schemeClr val="tx1"/>
                </a:solidFill>
                <a:effectLst/>
                <a:latin typeface="+mn-lt"/>
                <a:ea typeface="+mn-ea"/>
                <a:cs typeface="+mn-cs"/>
              </a:rPr>
              <a:t>móvel ou da web.</a:t>
            </a:r>
          </a:p>
          <a:p>
            <a:pPr rtl="0"/>
            <a:r>
              <a:rPr lang="pt-br" sz="1200" dirty="0"/>
              <a:t>Antes de usar o AWS Lambda, você deve entender os seguintes principais conceitos do Lambda:</a:t>
            </a:r>
          </a:p>
          <a:p>
            <a:pPr marL="171450" indent="-171450" rtl="0">
              <a:buFont typeface="Arial" panose="020B0604020202020204" pitchFamily="34" charset="0"/>
              <a:buChar char="•"/>
            </a:pPr>
            <a:r>
              <a:rPr lang="pt-br" sz="1200" dirty="0"/>
              <a:t>Origem do evento — o que aciona a </a:t>
            </a:r>
            <a:r>
              <a:rPr lang="pt-br" sz="1200" dirty="0">
                <a:solidFill>
                  <a:srgbClr val="000000"/>
                </a:solidFill>
              </a:rPr>
              <a:t>chamada</a:t>
            </a:r>
            <a:endParaRPr lang="en-US" sz="1200" dirty="0">
              <a:solidFill>
                <a:srgbClr val="000000"/>
              </a:solidFill>
              <a:latin typeface="Calibri" panose="020F0502020204030204" pitchFamily="34" charset="0"/>
            </a:endParaRPr>
          </a:p>
          <a:p>
            <a:pPr marL="171450" indent="-171450" rtl="0">
              <a:buFont typeface="Arial" panose="020B0604020202020204" pitchFamily="34" charset="0"/>
              <a:buChar char="•"/>
            </a:pPr>
            <a:r>
              <a:rPr lang="pt-br" sz="1200" dirty="0"/>
              <a:t>Escolha da linguagem</a:t>
            </a:r>
          </a:p>
          <a:p>
            <a:pPr marL="171450" indent="-171450" rtl="0">
              <a:buFont typeface="Arial" panose="020B0604020202020204" pitchFamily="34" charset="0"/>
              <a:buChar char="•"/>
            </a:pPr>
            <a:r>
              <a:rPr lang="pt-br" sz="1200" dirty="0"/>
              <a:t>Ambiente de execução — permissões e recursos</a:t>
            </a:r>
          </a:p>
          <a:p>
            <a:pPr rtl="0"/>
            <a:endParaRPr lang="en-US" sz="1200" dirty="0"/>
          </a:p>
          <a:p>
            <a:pPr rtl="0"/>
            <a:r>
              <a:rPr lang="pt-br" sz="1200" b="0" i="0" kern="1200" dirty="0">
                <a:solidFill>
                  <a:schemeClr val="tx1"/>
                </a:solidFill>
                <a:effectLst/>
                <a:latin typeface="+mn-lt"/>
                <a:ea typeface="+mn-ea"/>
                <a:cs typeface="+mn-cs"/>
              </a:rPr>
              <a:t>O código que você executa no AWS Lambda é carregado como uma "função do Lambda</a:t>
            </a:r>
            <a:r>
              <a:rPr lang="pt-br" sz="1200" b="0" i="0" kern="1200" dirty="0">
                <a:solidFill>
                  <a:srgbClr val="000000"/>
                </a:solidFill>
                <a:effectLst/>
                <a:latin typeface="+mn-lt"/>
                <a:ea typeface="+mn-ea"/>
                <a:cs typeface="+mn-cs"/>
              </a:rPr>
              <a:t>".</a:t>
            </a:r>
            <a:r>
              <a:rPr lang="pt-br" sz="1200" b="0" i="0" kern="1200" dirty="0">
                <a:solidFill>
                  <a:schemeClr val="tx1"/>
                </a:solidFill>
                <a:effectLst/>
                <a:latin typeface="+mn-lt"/>
                <a:ea typeface="+mn-ea"/>
                <a:cs typeface="+mn-cs"/>
              </a:rPr>
              <a:t> Cada função tem informações de configuração associadas, como nome, descrição, ponto de entrada e requisitos de recurso. O código deve ser escrito em estilo "stateless", </a:t>
            </a:r>
            <a:r>
              <a:rPr lang="pt-br" sz="1200" b="0" i="0" kern="1200" dirty="0">
                <a:solidFill>
                  <a:srgbClr val="000000"/>
                </a:solidFill>
                <a:effectLst/>
                <a:latin typeface="+mn-lt"/>
                <a:ea typeface="+mn-ea"/>
                <a:cs typeface="+mn-cs"/>
              </a:rPr>
              <a:t>ou seja,</a:t>
            </a:r>
            <a:r>
              <a:rPr lang="pt-br" sz="1200" b="0" i="0" kern="1200" dirty="0">
                <a:solidFill>
                  <a:schemeClr val="tx1"/>
                </a:solidFill>
                <a:effectLst/>
                <a:latin typeface="+mn-lt"/>
                <a:ea typeface="+mn-ea"/>
                <a:cs typeface="+mn-cs"/>
              </a:rPr>
              <a:t> deve </a:t>
            </a:r>
            <a:r>
              <a:rPr lang="pt-br" sz="1200" b="0" i="0" kern="1200" dirty="0">
                <a:solidFill>
                  <a:srgbClr val="000000"/>
                </a:solidFill>
                <a:effectLst/>
                <a:latin typeface="+mn-lt"/>
                <a:ea typeface="+mn-ea"/>
                <a:cs typeface="+mn-cs"/>
              </a:rPr>
              <a:t>assumir que </a:t>
            </a:r>
            <a:r>
              <a:rPr lang="pt-br" sz="1200" b="0" i="0" kern="1200" dirty="0">
                <a:solidFill>
                  <a:schemeClr val="tx1"/>
                </a:solidFill>
                <a:effectLst/>
                <a:latin typeface="+mn-lt"/>
                <a:ea typeface="+mn-ea"/>
                <a:cs typeface="+mn-cs"/>
              </a:rPr>
              <a:t>não há afinidade com a infraestrutura de computação adjacente. </a:t>
            </a:r>
            <a:r>
              <a:rPr lang="pt-br" sz="1200" b="0" i="0" kern="1200" dirty="0">
                <a:solidFill>
                  <a:srgbClr val="000000"/>
                </a:solidFill>
                <a:effectLst/>
                <a:latin typeface="+mn-lt"/>
                <a:ea typeface="+mn-ea"/>
                <a:cs typeface="+mn-cs"/>
              </a:rPr>
              <a:t>O acesso</a:t>
            </a:r>
            <a:r>
              <a:rPr lang="pt-br" sz="1200" b="0" i="0" kern="1200" dirty="0">
                <a:solidFill>
                  <a:schemeClr val="tx1"/>
                </a:solidFill>
                <a:effectLst/>
                <a:latin typeface="+mn-lt"/>
                <a:ea typeface="+mn-ea"/>
                <a:cs typeface="+mn-cs"/>
              </a:rPr>
              <a:t> ao sistema de arquivo local, processos filhos e itens semelhantes não podem se estender além da duração da solicitação, e qualquer estado persistente deve ser armazenado no Amazon S3, no Amazon DynamoDB ou em outro </a:t>
            </a:r>
            <a:r>
              <a:rPr lang="pt-br" sz="1200" b="0" i="0" kern="1200" dirty="0">
                <a:solidFill>
                  <a:srgbClr val="000000"/>
                </a:solidFill>
                <a:effectLst/>
                <a:latin typeface="+mn-lt"/>
                <a:ea typeface="+mn-ea"/>
                <a:cs typeface="+mn-cs"/>
              </a:rPr>
              <a:t>serviço de armazenamento disponível na Internet</a:t>
            </a:r>
            <a:r>
              <a:rPr lang="pt-br" sz="1200" b="0" i="0" kern="1200" dirty="0">
                <a:solidFill>
                  <a:schemeClr val="tx1"/>
                </a:solidFill>
                <a:effectLst/>
                <a:latin typeface="+mn-lt"/>
                <a:ea typeface="+mn-ea"/>
                <a:cs typeface="+mn-cs"/>
              </a:rPr>
              <a:t>. As funções do Lambda podem incluir bibliotecas, até mesmo as nativas.</a:t>
            </a:r>
          </a:p>
          <a:p>
            <a:pPr rtl="0"/>
            <a:endParaRPr lang="en-US" sz="1200" dirty="0"/>
          </a:p>
          <a:p>
            <a:pPr rtl="0"/>
            <a:r>
              <a:rPr lang="pt-br" sz="1200" dirty="0"/>
              <a:t>Para obter mais informações, consulte </a:t>
            </a:r>
            <a:r>
              <a:rPr lang="pt-br" sz="1200" dirty="0">
                <a:hlinkClick r:id="rId3"/>
              </a:rPr>
              <a:t>https://aws.amazon.com/lambda/</a:t>
            </a:r>
            <a:r>
              <a:rPr lang="pt-br" sz="1200" dirty="0"/>
              <a:t>.</a:t>
            </a:r>
          </a:p>
          <a:p>
            <a:pPr marL="0" indent="0" rtl="0">
              <a:buFont typeface="Arial" panose="020B0604020202020204" pitchFamily="34" charset="0"/>
              <a:buNone/>
            </a:pPr>
            <a:endParaRPr lang="en-US" sz="1200" dirty="0"/>
          </a:p>
          <a:p>
            <a:pPr marL="0" indent="0" rtl="0">
              <a:buFont typeface="Arial" panose="020B0604020202020204" pitchFamily="34" charset="0"/>
              <a:buNone/>
            </a:pPr>
            <a:endParaRPr lang="en-US" sz="1200" dirty="0"/>
          </a:p>
        </p:txBody>
      </p:sp>
    </p:spTree>
    <p:extLst>
      <p:ext uri="{BB962C8B-B14F-4D97-AF65-F5344CB8AC3E}">
        <p14:creationId xmlns:p14="http://schemas.microsoft.com/office/powerpoint/2010/main" val="148197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10050"/>
          </a:xfrm>
        </p:spPr>
        <p:txBody>
          <a:bodyPr rtlCol="0"/>
          <a:lstStyle/>
          <a:p>
            <a:pPr marL="0" lvl="0" indent="0" rtl="0">
              <a:buFont typeface="Arial" panose="020B0604020202020204" pitchFamily="34" charset="0"/>
              <a:buNone/>
            </a:pPr>
            <a:r>
              <a:rPr lang="pt-br" dirty="0">
                <a:solidFill>
                  <a:srgbClr val="000000"/>
                </a:solidFill>
              </a:rPr>
              <a:t>Problemas</a:t>
            </a:r>
            <a:r>
              <a:rPr lang="pt-br" dirty="0"/>
              <a:t> simples precisam de</a:t>
            </a:r>
            <a:r>
              <a:rPr lang="pt-br" dirty="0">
                <a:solidFill>
                  <a:srgbClr val="000000"/>
                </a:solidFill>
              </a:rPr>
              <a:t> soluções simples</a:t>
            </a:r>
            <a:r>
              <a:rPr lang="pt-br" dirty="0"/>
              <a:t>. Com o AWS Lambda, você pode </a:t>
            </a:r>
            <a:r>
              <a:rPr lang="pt-br" dirty="0">
                <a:solidFill>
                  <a:srgbClr val="000000"/>
                </a:solidFill>
              </a:rPr>
              <a:t>garantir</a:t>
            </a:r>
            <a:r>
              <a:rPr lang="pt-br" dirty="0"/>
              <a:t> que seu </a:t>
            </a:r>
            <a:r>
              <a:rPr lang="pt-br" dirty="0">
                <a:solidFill>
                  <a:srgbClr val="000000"/>
                </a:solidFill>
              </a:rPr>
              <a:t> problema simples</a:t>
            </a:r>
            <a:r>
              <a:rPr lang="pt-br" dirty="0"/>
              <a:t> tenha a </a:t>
            </a:r>
            <a:r>
              <a:rPr lang="pt-br" dirty="0">
                <a:solidFill>
                  <a:srgbClr val="000000"/>
                </a:solidFill>
              </a:rPr>
              <a:t>solução simples</a:t>
            </a:r>
            <a:r>
              <a:rPr lang="pt-br" dirty="0"/>
              <a:t> que merece.  O AWS Lambda é </a:t>
            </a:r>
            <a:r>
              <a:rPr lang="pt-br" dirty="0">
                <a:solidFill>
                  <a:srgbClr val="000000"/>
                </a:solidFill>
              </a:rPr>
              <a:t>fácil</a:t>
            </a:r>
            <a:r>
              <a:rPr lang="pt-br" dirty="0"/>
              <a:t> de criar, implantar, gerenciar, manter, escalar, pagar e monitorar. Ele libera você, como desenvolvedor, para </a:t>
            </a:r>
            <a:r>
              <a:rPr lang="pt-br" dirty="0">
                <a:solidFill>
                  <a:srgbClr val="000000"/>
                </a:solidFill>
              </a:rPr>
              <a:t>garantir</a:t>
            </a:r>
            <a:r>
              <a:rPr lang="pt-br" dirty="0"/>
              <a:t> que suas soluções sejam robustas e eficientes sem precisar gerenciar e manter a infraestrutura associada.</a:t>
            </a:r>
          </a:p>
          <a:p>
            <a:pPr marL="0" lvl="0" indent="0" rtl="0">
              <a:buFont typeface="Arial" panose="020B0604020202020204" pitchFamily="34" charset="0"/>
              <a:buNone/>
            </a:pPr>
            <a:endParaRPr lang="en-US" baseline="0" dirty="0"/>
          </a:p>
          <a:p>
            <a:pPr marL="0" lvl="0" indent="0" rtl="0">
              <a:buFont typeface="Arial" panose="020B0604020202020204" pitchFamily="34" charset="0"/>
              <a:buNone/>
            </a:pPr>
            <a:r>
              <a:rPr lang="pt-br" dirty="0"/>
              <a:t>Você pode implementar um runtime (tempo de execução) do AWS Lambda em qualquer linguagem de programação. O runtime (tempo de execução) é um programa que executa um </a:t>
            </a:r>
            <a:r>
              <a:rPr lang="pt-br" dirty="0">
                <a:solidFill>
                  <a:srgbClr val="000000"/>
                </a:solidFill>
              </a:rPr>
              <a:t>método</a:t>
            </a:r>
            <a:r>
              <a:rPr lang="pt-br" dirty="0"/>
              <a:t> de handler da função do Lambda quando a função for invocada. Você pode incluir um tempo de execução em seu pacote de implantação da função </a:t>
            </a:r>
            <a:r>
              <a:rPr lang="pt-br" dirty="0">
                <a:solidFill>
                  <a:srgbClr val="000000"/>
                </a:solidFill>
              </a:rPr>
              <a:t>como</a:t>
            </a:r>
            <a:r>
              <a:rPr lang="pt-br" dirty="0"/>
              <a:t> um arquivo executável chamado bootstrap.</a:t>
            </a:r>
          </a:p>
          <a:p>
            <a:pPr marL="0" lvl="0" indent="0" rtl="0">
              <a:buFont typeface="Arial" panose="020B0604020202020204" pitchFamily="34" charset="0"/>
              <a:buNone/>
            </a:pPr>
            <a:endParaRPr lang="en-US" baseline="0" dirty="0"/>
          </a:p>
          <a:p>
            <a:pPr marL="0" lvl="0" indent="0" rtl="0">
              <a:buFont typeface="Arial" panose="020B0604020202020204" pitchFamily="34" charset="0"/>
              <a:buNone/>
            </a:pPr>
            <a:r>
              <a:rPr lang="pt-br" dirty="0"/>
              <a:t>Um tempo de execução é responsável por executar o código de configuração da função, lendo o nome do handler de uma variável de ambiente e lendo eventos de invocação da API de runtime do Lambda. O tempo de execução transmite os dados de eventos para o handler de funções e publica a resposta do handler de volta no Lambda.</a:t>
            </a:r>
          </a:p>
          <a:p>
            <a:pPr marL="0" lvl="0" indent="0" rtl="0">
              <a:buFont typeface="Arial" panose="020B0604020202020204" pitchFamily="34" charset="0"/>
              <a:buNone/>
            </a:pPr>
            <a:endParaRPr lang="en-US" baseline="0" dirty="0"/>
          </a:p>
          <a:p>
            <a:pPr marL="0" lvl="0" indent="0" rtl="0">
              <a:buFont typeface="Arial" panose="020B0604020202020204" pitchFamily="34" charset="0"/>
              <a:buNone/>
            </a:pPr>
            <a:r>
              <a:rPr lang="pt-br" dirty="0"/>
              <a:t>Seu tempo de execução personalizado é executado no ambiente de execução padrão do Lambda. Pode ser um shell script, um script em uma linguagem incluída no Amazon Linux no ou um arquivo executável binário compilado no Amazon Linux.</a:t>
            </a:r>
          </a:p>
          <a:p>
            <a:pPr marL="0" lvl="0" indent="0" rtl="0">
              <a:buFont typeface="Arial" panose="020B0604020202020204" pitchFamily="34" charset="0"/>
              <a:buNone/>
            </a:pPr>
            <a:endParaRPr lang="en-US" baseline="0" dirty="0"/>
          </a:p>
          <a:p>
            <a:pPr marL="0" lvl="0" indent="0" rtl="0">
              <a:buFont typeface="Arial" panose="020B0604020202020204" pitchFamily="34" charset="0"/>
              <a:buNone/>
            </a:pPr>
            <a:endParaRPr lang="en-US" baseline="0" dirty="0"/>
          </a:p>
          <a:p>
            <a:pPr marL="0" lvl="0" indent="0" rtl="0">
              <a:buFont typeface="Arial" panose="020B0604020202020204" pitchFamily="34" charset="0"/>
              <a:buNone/>
            </a:pPr>
            <a:endParaRPr lang="en-US" baseline="0" dirty="0"/>
          </a:p>
          <a:p>
            <a:pPr rtl="0"/>
            <a:endParaRPr lang="en-US" dirty="0"/>
          </a:p>
        </p:txBody>
      </p:sp>
    </p:spTree>
    <p:extLst>
      <p:ext uri="{BB962C8B-B14F-4D97-AF65-F5344CB8AC3E}">
        <p14:creationId xmlns:p14="http://schemas.microsoft.com/office/powerpoint/2010/main" val="3864954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3686419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Para obter mais informações, consulte </a:t>
            </a:r>
            <a:r>
              <a:rPr lang="pt-br" dirty="0">
                <a:hlinkClick r:id="rId3"/>
              </a:rPr>
              <a:t>https://docs.aws.amazon.com/lambda/latest/dg/invoking-lambda-function.html</a:t>
            </a:r>
            <a:r>
              <a:rPr lang="pt-br" dirty="0"/>
              <a:t>.</a:t>
            </a:r>
          </a:p>
        </p:txBody>
      </p:sp>
    </p:spTree>
    <p:extLst>
      <p:ext uri="{BB962C8B-B14F-4D97-AF65-F5344CB8AC3E}">
        <p14:creationId xmlns:p14="http://schemas.microsoft.com/office/powerpoint/2010/main" val="174531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4071075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86150"/>
          </a:xfrm>
        </p:spPr>
        <p:txBody>
          <a:bodyPr rtlCol="0"/>
          <a:lstStyle/>
          <a:p>
            <a:pPr rtl="0"/>
            <a:r>
              <a:rPr lang="pt-br" b="1" dirty="0">
                <a:latin typeface="+mn-lt"/>
                <a:ea typeface="Amazon Ember" panose="02000000000000000000" pitchFamily="2" charset="0"/>
              </a:rPr>
              <a:t>Handler (manipulador)</a:t>
            </a:r>
          </a:p>
          <a:p>
            <a:pPr rtl="0"/>
            <a:r>
              <a:rPr lang="pt-br" dirty="0">
                <a:latin typeface="+mn-lt"/>
              </a:rPr>
              <a:t>Quando uma função do Lambda é invocada, a execução do código começa no que é chamado de handler. O handler (manipulador) é um </a:t>
            </a:r>
            <a:r>
              <a:rPr lang="pt-br" dirty="0">
                <a:solidFill>
                  <a:srgbClr val="000000"/>
                </a:solidFill>
                <a:latin typeface="+mn-lt"/>
              </a:rPr>
              <a:t>método</a:t>
            </a:r>
            <a:r>
              <a:rPr lang="pt-br" dirty="0">
                <a:latin typeface="+mn-lt"/>
              </a:rPr>
              <a:t> de código específico (Java, C#) ou de função (Node.js, Python) que você criou e incluiu em seu pacote. Você especifica o handler ao criar uma função do Lambda. Cada linguagem compatível com o Lambda tem seus próprios requisitos para como um manipulador (handler) de função pode ser definido e referenciado no pacote.</a:t>
            </a:r>
          </a:p>
          <a:p>
            <a:pPr rtl="0"/>
            <a:endParaRPr lang="en-US" dirty="0">
              <a:latin typeface="+mn-lt"/>
            </a:endParaRPr>
          </a:p>
          <a:p>
            <a:pPr rtl="0"/>
            <a:r>
              <a:rPr lang="pt-br" b="1" dirty="0">
                <a:latin typeface="+mn-lt"/>
                <a:ea typeface="Amazon Ember" panose="02000000000000000000" pitchFamily="2" charset="0"/>
              </a:rPr>
              <a:t>Objeto de evento</a:t>
            </a:r>
            <a:endParaRPr lang="en-US" dirty="0">
              <a:latin typeface="+mn-lt"/>
            </a:endParaRPr>
          </a:p>
          <a:p>
            <a:pPr rtl="0"/>
            <a:r>
              <a:rPr lang="pt-br" dirty="0">
                <a:latin typeface="+mn-lt"/>
              </a:rPr>
              <a:t>Quando sua função do Lambda é invocada em uma das linguagens compatíveis, um dos parâmetros fornecidos para sua função de handler (manipulador) é um objeto de evento. O evento difere em estrutura e conteúdo, dependendo de qual fonte de evento o criou. O conteúdo do parâmetro de evento inclui todos os dados e metadados que sua função do Lambda </a:t>
            </a:r>
            <a:r>
              <a:rPr lang="pt-br" dirty="0">
                <a:solidFill>
                  <a:srgbClr val="000000"/>
                </a:solidFill>
                <a:latin typeface="+mn-lt"/>
              </a:rPr>
              <a:t>precisa</a:t>
            </a:r>
            <a:r>
              <a:rPr lang="pt-br" dirty="0">
                <a:latin typeface="+mn-lt"/>
              </a:rPr>
              <a:t> para conduzir sua lógica. </a:t>
            </a:r>
            <a:r>
              <a:rPr lang="pt-br" dirty="0">
                <a:solidFill>
                  <a:srgbClr val="000000"/>
                </a:solidFill>
                <a:latin typeface="+mn-lt"/>
              </a:rPr>
              <a:t>Por exemplo</a:t>
            </a:r>
            <a:r>
              <a:rPr lang="pt-br" dirty="0">
                <a:latin typeface="+mn-lt"/>
              </a:rPr>
              <a:t> um evento criado pelo API Gateway </a:t>
            </a:r>
            <a:r>
              <a:rPr lang="pt-br" dirty="0">
                <a:solidFill>
                  <a:srgbClr val="000000"/>
                </a:solidFill>
                <a:latin typeface="+mn-lt"/>
              </a:rPr>
              <a:t>conterá</a:t>
            </a:r>
            <a:r>
              <a:rPr lang="pt-br" dirty="0">
                <a:latin typeface="+mn-lt"/>
              </a:rPr>
              <a:t> detalhes relacionados à solicitação HTTPS feita pelo cliente da API (por exemplo, caminho, string de consulta, corpo da solicitação), enquanto um evento criado pelo Amazon S3 quando um novo objeto é criado </a:t>
            </a:r>
            <a:r>
              <a:rPr lang="pt-br" dirty="0">
                <a:solidFill>
                  <a:srgbClr val="000000"/>
                </a:solidFill>
                <a:latin typeface="+mn-lt"/>
              </a:rPr>
              <a:t>inclui</a:t>
            </a:r>
            <a:r>
              <a:rPr lang="pt-br" dirty="0">
                <a:latin typeface="+mn-lt"/>
              </a:rPr>
              <a:t> detalhes sobre o bucket e o novo </a:t>
            </a:r>
            <a:r>
              <a:rPr lang="pt-br" dirty="0">
                <a:solidFill>
                  <a:srgbClr val="000000"/>
                </a:solidFill>
                <a:latin typeface="+mn-lt"/>
              </a:rPr>
              <a:t>objeto</a:t>
            </a:r>
            <a:r>
              <a:rPr lang="pt-br" dirty="0">
                <a:latin typeface="+mn-lt"/>
              </a:rPr>
              <a:t>.</a:t>
            </a:r>
          </a:p>
          <a:p>
            <a:pPr rtl="0"/>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latin typeface="+mn-lt"/>
                <a:ea typeface="Amazon Ember" panose="02000000000000000000" pitchFamily="2" charset="0"/>
              </a:rPr>
              <a:t>Objeto de contexto</a:t>
            </a:r>
            <a:endParaRPr lang="en-US" dirty="0">
              <a:latin typeface="+mn-lt"/>
            </a:endParaRPr>
          </a:p>
          <a:p>
            <a:pPr rtl="0"/>
            <a:r>
              <a:rPr lang="pt-br" dirty="0">
                <a:latin typeface="+mn-lt"/>
              </a:rPr>
              <a:t>Sua função do Lambda também é fornecida com um objeto de contexto. O objeto de contexto </a:t>
            </a:r>
            <a:r>
              <a:rPr lang="pt-br" dirty="0">
                <a:solidFill>
                  <a:srgbClr val="000000"/>
                </a:solidFill>
                <a:latin typeface="+mn-lt"/>
              </a:rPr>
              <a:t>permite</a:t>
            </a:r>
            <a:r>
              <a:rPr lang="pt-br" dirty="0">
                <a:latin typeface="+mn-lt"/>
              </a:rPr>
              <a:t> que o código da função interaja com o ambiente de execução do Lambda. O conteúdo e a estrutura do objeto de contexto variam, com base no tempo de execução (runtime) da linguagem que sua função do Lambda está usando, mas no mínimo </a:t>
            </a:r>
            <a:r>
              <a:rPr lang="pt-br" dirty="0">
                <a:solidFill>
                  <a:srgbClr val="000000"/>
                </a:solidFill>
                <a:latin typeface="+mn-lt"/>
              </a:rPr>
              <a:t>conterá</a:t>
            </a:r>
            <a:r>
              <a:rPr lang="pt-br" dirty="0">
                <a:latin typeface="+mn-lt"/>
              </a:rPr>
              <a:t>: </a:t>
            </a:r>
          </a:p>
          <a:p>
            <a:pPr marL="171450" indent="-171450" rtl="0">
              <a:buFont typeface="Arial" panose="020B0604020202020204" pitchFamily="34" charset="0"/>
              <a:buChar char="•"/>
            </a:pPr>
            <a:r>
              <a:rPr lang="pt-br" b="1" dirty="0">
                <a:latin typeface="+mn-lt"/>
              </a:rPr>
              <a:t>AWS RequestId </a:t>
            </a:r>
            <a:r>
              <a:rPr lang="pt-br" dirty="0">
                <a:latin typeface="+mn-lt"/>
              </a:rPr>
              <a:t>— Usado para rastrear invocações específicas de uma função do Lambda (importante para relatórios de erros ou ao entrar em contato com o AWS Support).</a:t>
            </a:r>
          </a:p>
          <a:p>
            <a:pPr marL="171450" indent="-171450" rtl="0">
              <a:buFont typeface="Arial" panose="020B0604020202020204" pitchFamily="34" charset="0"/>
              <a:buChar char="•"/>
            </a:pPr>
            <a:r>
              <a:rPr lang="pt-br" b="1" dirty="0">
                <a:solidFill>
                  <a:srgbClr val="000000"/>
                </a:solidFill>
                <a:latin typeface="+mn-lt"/>
              </a:rPr>
              <a:t>Timeout</a:t>
            </a:r>
            <a:r>
              <a:rPr lang="pt-br" dirty="0">
                <a:latin typeface="+mn-lt"/>
              </a:rPr>
              <a:t>— A quantidade de tempo em milissegundos que permanece antes que o tempo limite (runtime) da função ocorra (as funções do Lambda podem ser executadas no máximo 900 segundos a partir desta publicação, mas você pode configurar um </a:t>
            </a:r>
            <a:r>
              <a:rPr lang="pt-br" dirty="0">
                <a:solidFill>
                  <a:srgbClr val="000000"/>
                </a:solidFill>
                <a:latin typeface="+mn-lt"/>
              </a:rPr>
              <a:t>tempo limite</a:t>
            </a:r>
            <a:r>
              <a:rPr lang="pt-br" dirty="0">
                <a:latin typeface="+mn-lt"/>
              </a:rPr>
              <a:t> mais curto). </a:t>
            </a:r>
          </a:p>
          <a:p>
            <a:pPr marL="171450" indent="-171450" rtl="0">
              <a:buFont typeface="Arial" panose="020B0604020202020204" pitchFamily="34" charset="0"/>
              <a:buChar char="•"/>
            </a:pPr>
            <a:r>
              <a:rPr lang="pt-br" b="1" dirty="0">
                <a:latin typeface="+mn-lt"/>
              </a:rPr>
              <a:t>Logging</a:t>
            </a:r>
            <a:r>
              <a:rPr lang="pt-br" dirty="0">
                <a:latin typeface="+mn-lt"/>
              </a:rPr>
              <a:t> — Cada tempo de execução de linguagem fornece a capacidade de transmitir instruções de log para o Amazon CloudWatch Logs. O objeto de contexto contém informações sobre para qual fluxo do CloudWatch Logs, as suas instruções de log </a:t>
            </a:r>
            <a:r>
              <a:rPr lang="pt-br" dirty="0">
                <a:solidFill>
                  <a:srgbClr val="000000"/>
                </a:solidFill>
                <a:latin typeface="+mn-lt"/>
              </a:rPr>
              <a:t>serão enviadas</a:t>
            </a:r>
            <a:r>
              <a:rPr lang="pt-br" dirty="0">
                <a:latin typeface="+mn-lt"/>
              </a:rPr>
              <a:t>.</a:t>
            </a:r>
          </a:p>
        </p:txBody>
      </p:sp>
    </p:spTree>
    <p:extLst>
      <p:ext uri="{BB962C8B-B14F-4D97-AF65-F5344CB8AC3E}">
        <p14:creationId xmlns:p14="http://schemas.microsoft.com/office/powerpoint/2010/main" val="742031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dirty="0">
                <a:solidFill>
                  <a:schemeClr val="tx1"/>
                </a:solidFill>
                <a:effectLst/>
                <a:latin typeface="+mn-lt"/>
                <a:ea typeface="+mn-ea"/>
                <a:cs typeface="+mn-cs"/>
              </a:rPr>
              <a:t>O handler é uma </a:t>
            </a:r>
            <a:r>
              <a:rPr lang="pt-br" sz="1200" b="0" i="0" kern="1200" dirty="0">
                <a:solidFill>
                  <a:srgbClr val="000000"/>
                </a:solidFill>
                <a:effectLst/>
                <a:latin typeface="+mn-lt"/>
                <a:ea typeface="+mn-ea"/>
                <a:cs typeface="+mn-cs"/>
              </a:rPr>
              <a:t>função que</a:t>
            </a:r>
            <a:r>
              <a:rPr lang="pt-br" sz="1200" b="0" i="0" kern="1200" dirty="0">
                <a:solidFill>
                  <a:schemeClr val="tx1"/>
                </a:solidFill>
                <a:effectLst/>
                <a:latin typeface="+mn-lt"/>
                <a:ea typeface="+mn-ea"/>
                <a:cs typeface="+mn-cs"/>
              </a:rPr>
              <a:t> chama para </a:t>
            </a:r>
            <a:r>
              <a:rPr lang="pt-br" sz="1200" b="0" i="0" kern="1200" dirty="0">
                <a:solidFill>
                  <a:srgbClr val="000000"/>
                </a:solidFill>
                <a:effectLst/>
                <a:latin typeface="+mn-lt"/>
                <a:ea typeface="+mn-ea"/>
                <a:cs typeface="+mn-cs"/>
              </a:rPr>
              <a:t>iniciar</a:t>
            </a:r>
            <a:r>
              <a:rPr lang="pt-br" sz="1200" b="0" i="0" kern="1200" dirty="0">
                <a:solidFill>
                  <a:schemeClr val="tx1"/>
                </a:solidFill>
                <a:effectLst/>
                <a:latin typeface="+mn-lt"/>
                <a:ea typeface="+mn-ea"/>
                <a:cs typeface="+mn-cs"/>
              </a:rPr>
              <a:t> sua função do AWS Lambda. O AWS Lambda passa qualquer dado de evento para a função do handler (manipulador) como o primeiro parâmetro. O handler deve processar os dados de eventos e pode invocar quaisquer outras funções ou </a:t>
            </a:r>
            <a:r>
              <a:rPr lang="pt-br" sz="1200" b="0" i="0" kern="1200" dirty="0">
                <a:solidFill>
                  <a:srgbClr val="000000"/>
                </a:solidFill>
                <a:effectLst/>
                <a:latin typeface="+mn-lt"/>
                <a:ea typeface="+mn-ea"/>
                <a:cs typeface="+mn-cs"/>
              </a:rPr>
              <a:t>métodos</a:t>
            </a:r>
            <a:r>
              <a:rPr lang="pt-br" sz="1200" b="0" i="0" kern="1200" dirty="0">
                <a:solidFill>
                  <a:schemeClr val="tx1"/>
                </a:solidFill>
                <a:effectLst/>
                <a:latin typeface="+mn-lt"/>
                <a:ea typeface="+mn-ea"/>
                <a:cs typeface="+mn-cs"/>
              </a:rPr>
              <a:t> em seu código.</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Este exemplo tem uma função chamada  </a:t>
            </a:r>
            <a:r>
              <a:rPr lang="pt-br" dirty="0"/>
              <a:t>my_handler</a:t>
            </a:r>
            <a:r>
              <a:rPr lang="pt-br" sz="1200" b="0" i="0" kern="1200" dirty="0">
                <a:solidFill>
                  <a:schemeClr val="tx1"/>
                </a:solidFill>
                <a:effectLst/>
                <a:latin typeface="+mn-lt"/>
                <a:ea typeface="+mn-ea"/>
                <a:cs typeface="+mn-cs"/>
              </a:rPr>
              <a:t>. A função retorna uma mensagem com dados do evento recebido como entrada.</a:t>
            </a:r>
            <a:endParaRPr lang="en-US" i="0" dirty="0"/>
          </a:p>
        </p:txBody>
      </p:sp>
    </p:spTree>
    <p:extLst>
      <p:ext uri="{BB962C8B-B14F-4D97-AF65-F5344CB8AC3E}">
        <p14:creationId xmlns:p14="http://schemas.microsoft.com/office/powerpoint/2010/main" val="3656419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dirty="0">
                <a:solidFill>
                  <a:schemeClr val="tx1"/>
                </a:solidFill>
                <a:effectLst/>
                <a:latin typeface="+mn-lt"/>
                <a:ea typeface="+mn-ea"/>
                <a:cs typeface="+mn-cs"/>
              </a:rPr>
              <a:t>Neste exemplo, a entrada é do</a:t>
            </a:r>
            <a:r>
              <a:rPr lang="pt-br" sz="1200" b="0" i="0" kern="1200" dirty="0">
                <a:solidFill>
                  <a:srgbClr val="000000"/>
                </a:solidFill>
                <a:effectLst/>
                <a:latin typeface="+mn-lt"/>
                <a:ea typeface="+mn-ea"/>
                <a:cs typeface="+mn-cs"/>
              </a:rPr>
              <a:t> tipo</a:t>
            </a:r>
            <a:r>
              <a:rPr lang="pt-br" sz="1200" b="0" i="0" kern="1200" dirty="0">
                <a:solidFill>
                  <a:schemeClr val="tx1"/>
                </a:solidFill>
                <a:effectLst/>
                <a:latin typeface="+mn-lt"/>
                <a:ea typeface="+mn-ea"/>
                <a:cs typeface="+mn-cs"/>
              </a:rPr>
              <a:t> Integer e a saída é do</a:t>
            </a:r>
            <a:r>
              <a:rPr lang="pt-br" sz="1200" b="0" i="0" kern="1200" dirty="0">
                <a:solidFill>
                  <a:srgbClr val="000000"/>
                </a:solidFill>
                <a:effectLst/>
                <a:latin typeface="+mn-lt"/>
                <a:ea typeface="+mn-ea"/>
                <a:cs typeface="+mn-cs"/>
              </a:rPr>
              <a:t> tipo </a:t>
            </a:r>
            <a:r>
              <a:rPr lang="pt-br" sz="1200" b="0" i="0" kern="1200" dirty="0">
                <a:solidFill>
                  <a:schemeClr val="tx1"/>
                </a:solidFill>
                <a:effectLst/>
                <a:latin typeface="+mn-lt"/>
                <a:ea typeface="+mn-ea"/>
                <a:cs typeface="+mn-cs"/>
              </a:rPr>
              <a:t>String. Se preparar o pacote deste código e dependências, e criar sua função do Lambda, você especifica</a:t>
            </a:r>
            <a:r>
              <a:rPr lang="pt-br" sz="1200" b="0" i="0" kern="1200" dirty="0">
                <a:solidFill>
                  <a:schemeClr val="tx1"/>
                </a:solidFill>
                <a:effectLst/>
                <a:latin typeface="+mn-lt"/>
              </a:rPr>
              <a:t> example.Hello::myHandler</a:t>
            </a:r>
            <a:r>
              <a:rPr lang="pt-br" sz="1200" b="0" i="0" kern="1200" dirty="0">
                <a:solidFill>
                  <a:schemeClr val="tx1"/>
                </a:solidFill>
                <a:effectLst/>
                <a:latin typeface="+mn-lt"/>
                <a:ea typeface="+mn-ea"/>
                <a:cs typeface="+mn-cs"/>
              </a:rPr>
              <a:t> (</a:t>
            </a:r>
            <a:r>
              <a:rPr lang="pt-br" sz="1200" b="0" i="1" kern="1200" dirty="0">
                <a:solidFill>
                  <a:schemeClr val="tx1"/>
                </a:solidFill>
                <a:effectLst/>
                <a:latin typeface="+mn-lt"/>
                <a:ea typeface="+mn-ea"/>
                <a:cs typeface="+mn-cs"/>
              </a:rPr>
              <a:t>package</a:t>
            </a:r>
            <a:r>
              <a:rPr lang="pt-br" sz="1200" b="0" i="0" kern="1200" dirty="0">
                <a:solidFill>
                  <a:schemeClr val="tx1"/>
                </a:solidFill>
                <a:effectLst/>
                <a:latin typeface="+mn-lt"/>
                <a:ea typeface="+mn-ea"/>
                <a:cs typeface="+mn-cs"/>
              </a:rPr>
              <a:t>.</a:t>
            </a:r>
            <a:r>
              <a:rPr lang="pt-br" sz="1200" b="0" i="1" kern="1200" dirty="0">
                <a:solidFill>
                  <a:schemeClr val="tx1"/>
                </a:solidFill>
                <a:effectLst/>
                <a:latin typeface="+mn-lt"/>
                <a:ea typeface="+mn-ea"/>
                <a:cs typeface="+mn-cs"/>
              </a:rPr>
              <a:t>class</a:t>
            </a:r>
            <a:r>
              <a:rPr lang="pt-br" sz="1200" b="0" i="0" kern="1200" dirty="0">
                <a:solidFill>
                  <a:schemeClr val="tx1"/>
                </a:solidFill>
                <a:effectLst/>
                <a:latin typeface="+mn-lt"/>
                <a:ea typeface="+mn-ea"/>
                <a:cs typeface="+mn-cs"/>
              </a:rPr>
              <a:t>::</a:t>
            </a:r>
            <a:r>
              <a:rPr lang="pt-br" sz="1200" b="0" i="1" kern="1200" dirty="0">
                <a:solidFill>
                  <a:schemeClr val="tx1"/>
                </a:solidFill>
                <a:effectLst/>
                <a:latin typeface="+mn-lt"/>
                <a:ea typeface="+mn-ea"/>
                <a:cs typeface="+mn-cs"/>
              </a:rPr>
              <a:t>method-reference</a:t>
            </a:r>
            <a:r>
              <a:rPr lang="pt-br" sz="1200" b="0" i="0" kern="1200" dirty="0">
                <a:solidFill>
                  <a:schemeClr val="tx1"/>
                </a:solidFill>
                <a:effectLst/>
                <a:latin typeface="+mn-lt"/>
                <a:ea typeface="+mn-ea"/>
                <a:cs typeface="+mn-cs"/>
              </a:rPr>
              <a:t>) como o handler.</a:t>
            </a:r>
          </a:p>
          <a:p>
            <a:pPr rtl="0"/>
            <a:endParaRPr lang="en-US" sz="1200" b="0" i="0" kern="1200" dirty="0">
              <a:solidFill>
                <a:schemeClr val="tx1"/>
              </a:solidFill>
              <a:effectLst/>
              <a:latin typeface="+mn-lt"/>
              <a:ea typeface="+mn-ea"/>
              <a:cs typeface="+mn-cs"/>
            </a:endParaRPr>
          </a:p>
          <a:p>
            <a:pPr rtl="0"/>
            <a:r>
              <a:rPr lang="pt-br" sz="1200" b="0" i="0" kern="1200" dirty="0">
                <a:solidFill>
                  <a:srgbClr val="000000"/>
                </a:solidFill>
                <a:effectLst/>
                <a:latin typeface="+mn-lt"/>
                <a:ea typeface="+mn-ea"/>
                <a:cs typeface="+mn-cs"/>
              </a:rPr>
              <a:t>No</a:t>
            </a:r>
            <a:r>
              <a:rPr lang="pt-br" sz="1200" b="0" i="0" kern="1200" dirty="0">
                <a:solidFill>
                  <a:schemeClr val="tx1"/>
                </a:solidFill>
                <a:effectLst/>
                <a:latin typeface="+mn-lt"/>
                <a:ea typeface="+mn-ea"/>
                <a:cs typeface="+mn-cs"/>
              </a:rPr>
              <a:t> exemplo de código em Java, o primeiro parâmetro do manipulador é a entrada do handler (myHandler), que pode ser os dados do evento (publicados por uma fonte do evento, como o Amazon S3) ou uma entrada personalizada fornecida por você, como um objeto Integer (como neste exemplo) ou por qualquer </a:t>
            </a:r>
            <a:r>
              <a:rPr lang="pt-br" sz="1200" b="0" i="0" kern="1200" dirty="0">
                <a:solidFill>
                  <a:srgbClr val="000000"/>
                </a:solidFill>
                <a:effectLst/>
                <a:latin typeface="+mn-lt"/>
                <a:ea typeface="+mn-ea"/>
                <a:cs typeface="+mn-cs"/>
              </a:rPr>
              <a:t>objeto de dados personalizados</a:t>
            </a:r>
            <a:r>
              <a:rPr lang="pt-br" sz="1200" b="0" i="0" kern="1200" dirty="0">
                <a:solidFill>
                  <a:schemeClr val="tx1"/>
                </a:solidFill>
                <a:effectLst/>
                <a:latin typeface="+mn-lt"/>
                <a:ea typeface="+mn-ea"/>
                <a:cs typeface="+mn-cs"/>
              </a:rPr>
              <a:t>.</a:t>
            </a:r>
          </a:p>
          <a:p>
            <a:pPr rtl="0"/>
            <a:endParaRPr lang="en-US" dirty="0">
              <a:latin typeface="+mn-lt"/>
            </a:endParaRPr>
          </a:p>
        </p:txBody>
      </p:sp>
    </p:spTree>
    <p:extLst>
      <p:ext uri="{BB962C8B-B14F-4D97-AF65-F5344CB8AC3E}">
        <p14:creationId xmlns:p14="http://schemas.microsoft.com/office/powerpoint/2010/main" val="293529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dirty="0">
                <a:solidFill>
                  <a:schemeClr val="tx1"/>
                </a:solidFill>
                <a:effectLst/>
                <a:latin typeface="+mn-lt"/>
                <a:ea typeface="+mn-ea"/>
                <a:cs typeface="+mn-cs"/>
              </a:rPr>
              <a:t>Ao criar uma função do Lambda, você especifica um manipulador que o AWS Lambda pode invocar quando o serviço executa a função em seu nome. Você define um handler de função do Lambda como uma instância ou </a:t>
            </a:r>
            <a:r>
              <a:rPr lang="pt-br" sz="1200" b="0" i="0" kern="1200" dirty="0">
                <a:solidFill>
                  <a:srgbClr val="000000"/>
                </a:solidFill>
                <a:effectLst/>
                <a:latin typeface="+mn-lt"/>
                <a:ea typeface="+mn-ea"/>
                <a:cs typeface="+mn-cs"/>
              </a:rPr>
              <a:t>método</a:t>
            </a:r>
            <a:r>
              <a:rPr lang="pt-br" sz="1200" b="0" i="0" kern="1200" dirty="0">
                <a:solidFill>
                  <a:schemeClr val="tx1"/>
                </a:solidFill>
                <a:effectLst/>
                <a:latin typeface="+mn-lt"/>
                <a:ea typeface="+mn-ea"/>
                <a:cs typeface="+mn-cs"/>
              </a:rPr>
              <a:t> estático em uma classe. </a:t>
            </a:r>
            <a:r>
              <a:rPr lang="pt-br" sz="1200" b="0" i="0" kern="1200" dirty="0">
                <a:solidFill>
                  <a:srgbClr val="000000"/>
                </a:solidFill>
                <a:effectLst/>
                <a:latin typeface="+mn-lt"/>
                <a:ea typeface="+mn-ea"/>
                <a:cs typeface="+mn-cs"/>
              </a:rPr>
              <a:t>Se</a:t>
            </a:r>
            <a:r>
              <a:rPr lang="pt-br" sz="1200" b="0" i="0" kern="1200" dirty="0">
                <a:solidFill>
                  <a:schemeClr val="tx1"/>
                </a:solidFill>
                <a:effectLst/>
                <a:latin typeface="+mn-lt"/>
                <a:ea typeface="+mn-ea"/>
                <a:cs typeface="+mn-cs"/>
              </a:rPr>
              <a:t> você quiser obter acesso ao objeto de contexto do Lambda, ele é disponibilizado através da definição de um </a:t>
            </a:r>
            <a:r>
              <a:rPr lang="pt-br" sz="1200" b="0" i="0" kern="1200" dirty="0">
                <a:solidFill>
                  <a:srgbClr val="000000"/>
                </a:solidFill>
                <a:effectLst/>
                <a:latin typeface="+mn-lt"/>
                <a:ea typeface="+mn-ea"/>
                <a:cs typeface="+mn-cs"/>
              </a:rPr>
              <a:t>parâmetro </a:t>
            </a:r>
            <a:r>
              <a:rPr lang="pt-br" sz="1200" b="0" i="0" kern="1200" dirty="0">
                <a:solidFill>
                  <a:schemeClr val="tx1"/>
                </a:solidFill>
                <a:effectLst/>
                <a:latin typeface="+mn-lt"/>
                <a:ea typeface="+mn-ea"/>
                <a:cs typeface="+mn-cs"/>
              </a:rPr>
              <a:t>de método</a:t>
            </a:r>
            <a:r>
              <a:rPr lang="pt-br" sz="1200" b="0" i="0" kern="1200" dirty="0">
                <a:solidFill>
                  <a:srgbClr val="000000"/>
                </a:solidFill>
                <a:effectLst/>
                <a:latin typeface="+mn-lt"/>
                <a:ea typeface="+mn-ea"/>
                <a:cs typeface="+mn-cs"/>
              </a:rPr>
              <a:t> do tipo</a:t>
            </a:r>
            <a:r>
              <a:rPr lang="pt-br" sz="1200" b="0" i="0" kern="1200" dirty="0">
                <a:solidFill>
                  <a:schemeClr val="tx1"/>
                </a:solidFill>
                <a:effectLst/>
                <a:latin typeface="+mn-lt"/>
                <a:ea typeface="+mn-ea"/>
                <a:cs typeface="+mn-cs"/>
              </a:rPr>
              <a:t> </a:t>
            </a:r>
            <a:r>
              <a:rPr lang="pt-br" sz="1200" b="0" kern="1200" dirty="0">
                <a:solidFill>
                  <a:schemeClr val="tx1"/>
                </a:solidFill>
                <a:effectLst/>
                <a:latin typeface="+mn-lt"/>
              </a:rPr>
              <a:t>ILambdaContext</a:t>
            </a:r>
            <a:r>
              <a:rPr lang="pt-br" sz="1200" b="0" i="0" kern="1200" dirty="0">
                <a:solidFill>
                  <a:schemeClr val="tx1"/>
                </a:solidFill>
                <a:effectLst/>
                <a:latin typeface="+mn-lt"/>
                <a:ea typeface="+mn-ea"/>
                <a:cs typeface="+mn-cs"/>
              </a:rPr>
              <a:t>, uma interface que você pode usar para acessar</a:t>
            </a:r>
            <a:r>
              <a:rPr lang="pt-br" sz="1200" b="0" i="0" kern="1200" dirty="0">
                <a:solidFill>
                  <a:srgbClr val="000000"/>
                </a:solidFill>
                <a:effectLst/>
                <a:latin typeface="+mn-lt"/>
                <a:ea typeface="+mn-ea"/>
                <a:cs typeface="+mn-cs"/>
              </a:rPr>
              <a:t> informações sobre a execução atual, tal como o nome da função atual, limite de memória, tempo de execução restante e registros</a:t>
            </a:r>
            <a:r>
              <a:rPr lang="pt-br" sz="1200" b="0" i="0" kern="1200" dirty="0">
                <a:solidFill>
                  <a:schemeClr val="tx1"/>
                </a:solidFill>
                <a:effectLst/>
                <a:latin typeface="+mn-lt"/>
                <a:ea typeface="+mn-ea"/>
                <a:cs typeface="+mn-cs"/>
              </a:rPr>
              <a:t>.</a:t>
            </a:r>
          </a:p>
          <a:p>
            <a:pPr rtl="0"/>
            <a:endParaRPr lang="en-US" sz="1200" b="0" i="0" kern="1200" dirty="0">
              <a:solidFill>
                <a:schemeClr val="tx1"/>
              </a:solidFill>
              <a:effectLst/>
              <a:latin typeface="+mn-lt"/>
              <a:ea typeface="+mn-ea"/>
              <a:cs typeface="+mn-cs"/>
            </a:endParaRPr>
          </a:p>
          <a:p>
            <a:pPr rtl="0"/>
            <a:r>
              <a:rPr lang="pt-br" sz="1200" b="0" i="0" kern="1200" dirty="0">
                <a:solidFill>
                  <a:srgbClr val="000000"/>
                </a:solidFill>
                <a:effectLst/>
                <a:latin typeface="+mn-lt"/>
                <a:ea typeface="+mn-ea"/>
                <a:cs typeface="+mn-cs"/>
              </a:rPr>
              <a:t>No</a:t>
            </a:r>
            <a:r>
              <a:rPr lang="pt-br" sz="1200" b="0" i="0" kern="1200" dirty="0">
                <a:solidFill>
                  <a:schemeClr val="tx1"/>
                </a:solidFill>
                <a:effectLst/>
                <a:latin typeface="+mn-lt"/>
                <a:ea typeface="+mn-ea"/>
                <a:cs typeface="+mn-cs"/>
              </a:rPr>
              <a:t> exemplo de código C#, o primeiro parâmetro do manipulador é a entrada do handler (MyHandler), que pode ser os dados do evento (publicados por uma fonte de evento, como o Amazon S3;) ou uma entrada personalizada fornecida por você, tal como um </a:t>
            </a:r>
            <a:r>
              <a:rPr lang="pt-br" dirty="0">
                <a:solidFill>
                  <a:srgbClr val="000000"/>
                </a:solidFill>
                <a:latin typeface="+mn-lt"/>
              </a:rPr>
              <a:t>Stream (fluxo)</a:t>
            </a:r>
            <a:r>
              <a:rPr lang="pt-br" sz="1200" b="0" i="0" kern="1200" dirty="0">
                <a:solidFill>
                  <a:schemeClr val="tx1"/>
                </a:solidFill>
                <a:effectLst/>
                <a:latin typeface="+mn-lt"/>
                <a:ea typeface="+mn-ea"/>
                <a:cs typeface="+mn-cs"/>
              </a:rPr>
              <a:t> (como neste exemplo) ou um </a:t>
            </a:r>
            <a:r>
              <a:rPr lang="pt-br" sz="1200" b="0" i="0" kern="1200" dirty="0">
                <a:solidFill>
                  <a:srgbClr val="000000"/>
                </a:solidFill>
                <a:effectLst/>
                <a:latin typeface="+mn-lt"/>
                <a:ea typeface="+mn-ea"/>
                <a:cs typeface="+mn-cs"/>
              </a:rPr>
              <a:t>objeto de dados personalizado qualquer</a:t>
            </a:r>
            <a:r>
              <a:rPr lang="pt-br" sz="1200" b="0" i="0" kern="1200" dirty="0">
                <a:solidFill>
                  <a:schemeClr val="tx1"/>
                </a:solidFill>
                <a:effectLst/>
                <a:latin typeface="+mn-lt"/>
                <a:ea typeface="+mn-ea"/>
                <a:cs typeface="+mn-cs"/>
              </a:rPr>
              <a:t>. A saída é do </a:t>
            </a:r>
            <a:r>
              <a:rPr lang="pt-br" sz="1200" b="0" i="0" kern="1200" dirty="0">
                <a:solidFill>
                  <a:srgbClr val="000000"/>
                </a:solidFill>
                <a:effectLst/>
                <a:latin typeface="+mn-lt"/>
                <a:ea typeface="+mn-ea"/>
                <a:cs typeface="+mn-cs"/>
              </a:rPr>
              <a:t>tipo</a:t>
            </a:r>
            <a:r>
              <a:rPr lang="pt-br" sz="1200" b="0" i="0" kern="1200" dirty="0">
                <a:solidFill>
                  <a:schemeClr val="tx1"/>
                </a:solidFill>
                <a:effectLst/>
                <a:latin typeface="+mn-lt"/>
                <a:ea typeface="+mn-ea"/>
                <a:cs typeface="+mn-cs"/>
              </a:rPr>
              <a:t> </a:t>
            </a:r>
            <a:r>
              <a:rPr lang="pt-br" dirty="0">
                <a:solidFill>
                  <a:srgbClr val="000000"/>
                </a:solidFill>
                <a:latin typeface="+mn-lt"/>
              </a:rPr>
              <a:t>Stream</a:t>
            </a:r>
            <a:r>
              <a:rPr lang="pt-br" sz="1200" b="0" i="0" kern="1200" dirty="0">
                <a:solidFill>
                  <a:schemeClr val="tx1"/>
                </a:solidFill>
                <a:effectLst/>
                <a:latin typeface="+mn-lt"/>
                <a:ea typeface="+mn-ea"/>
                <a:cs typeface="+mn-cs"/>
              </a:rPr>
              <a:t>.</a:t>
            </a:r>
          </a:p>
          <a:p>
            <a:pPr rtl="0"/>
            <a:endParaRPr lang="en-US" dirty="0">
              <a:latin typeface="+mn-lt"/>
            </a:endParaRPr>
          </a:p>
        </p:txBody>
      </p:sp>
    </p:spTree>
    <p:extLst>
      <p:ext uri="{BB962C8B-B14F-4D97-AF65-F5344CB8AC3E}">
        <p14:creationId xmlns:p14="http://schemas.microsoft.com/office/powerpoint/2010/main" val="2263157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390485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486211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1"/>
            <a:ext cx="5440678" cy="3611879"/>
          </a:xfrm>
        </p:spPr>
        <p:txBody>
          <a:bodyPr rtlCol="0"/>
          <a:lstStyle/>
          <a:p>
            <a:pPr rtl="0"/>
            <a:r>
              <a:rPr lang="pt-br" dirty="0"/>
              <a:t>Os principais componentes do AWS Lambda são a função do Lambda e uma fonte de evento.  Fontes de eventos publicam eventos, e uma função do Lambda é o código personalizado que você escreve para processar os eventos.  O AWS Lambda executa a função do Lambda em seu nome.</a:t>
            </a:r>
          </a:p>
          <a:p>
            <a:pPr rtl="0"/>
            <a:endParaRPr lang="en-US" baseline="0" dirty="0"/>
          </a:p>
          <a:p>
            <a:pPr rtl="0"/>
            <a:r>
              <a:rPr lang="pt-br" dirty="0"/>
              <a:t>Uma função do Lambda consiste em seu código, dependências associadas e configuração.  A </a:t>
            </a:r>
            <a:r>
              <a:rPr lang="pt-br" dirty="0">
                <a:solidFill>
                  <a:srgbClr val="000000"/>
                </a:solidFill>
              </a:rPr>
              <a:t>configuração</a:t>
            </a:r>
            <a:r>
              <a:rPr lang="pt-br" dirty="0"/>
              <a:t> inclui informações como o handler que </a:t>
            </a:r>
            <a:r>
              <a:rPr lang="pt-br" dirty="0">
                <a:solidFill>
                  <a:srgbClr val="000000"/>
                </a:solidFill>
              </a:rPr>
              <a:t>receberá</a:t>
            </a:r>
            <a:r>
              <a:rPr lang="pt-br" dirty="0"/>
              <a:t> o evento, a </a:t>
            </a:r>
            <a:r>
              <a:rPr lang="pt-br" dirty="0">
                <a:solidFill>
                  <a:srgbClr val="000000"/>
                </a:solidFill>
              </a:rPr>
              <a:t> função AWS Identity and Access Management</a:t>
            </a:r>
            <a:r>
              <a:rPr lang="pt-br" dirty="0"/>
              <a:t> (IAM) que o AWS Lambda pode assumir para executar a função do Lambda em seu nome, o recurso de computação que deseja alocar e o </a:t>
            </a:r>
            <a:r>
              <a:rPr lang="pt-br" dirty="0">
                <a:solidFill>
                  <a:srgbClr val="000000"/>
                </a:solidFill>
              </a:rPr>
              <a:t>tempo limite de</a:t>
            </a:r>
            <a:r>
              <a:rPr lang="pt-br" dirty="0"/>
              <a:t> execução. </a:t>
            </a:r>
          </a:p>
          <a:p>
            <a:pPr rtl="0"/>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Como uma função do Lambda é chamada depende da origem do evento usada.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pt-br" b="1" dirty="0"/>
              <a:t>Invocação </a:t>
            </a:r>
            <a:r>
              <a:rPr lang="pt-br" b="1" dirty="0">
                <a:solidFill>
                  <a:srgbClr val="000000"/>
                </a:solidFill>
              </a:rPr>
              <a:t>baseada em eventos</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Algumas origens de eventos podem publicar eventos no AWS Lambda e invocar diretamente sua função do Lambda. Isso é chamado de modelo push onde as fontes de evento invocam sua função do Lambda. Algumas fontes de eventos publicam eventos, mas o AWS Lambda deve consultar a fonte do evento e invocar sua função do Lambda quando ocorrerem os eventos. Isso é chamado de modelo pull.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b="1" dirty="0"/>
              <a:t>Invocação de request-response (solicitação-resposta)</a:t>
            </a:r>
            <a:r>
              <a:rPr lang="pt-br"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pt-br" dirty="0"/>
              <a:t>Esse </a:t>
            </a:r>
            <a:r>
              <a:rPr lang="pt-br" dirty="0">
                <a:solidFill>
                  <a:srgbClr val="000000"/>
                </a:solidFill>
              </a:rPr>
              <a:t>tipo </a:t>
            </a:r>
            <a:r>
              <a:rPr lang="pt-br" dirty="0"/>
              <a:t>de invocação faz com que o AWS Lambda execute a função de forma síncrona e retorna a resposta imediatamente à</a:t>
            </a:r>
            <a:r>
              <a:rPr lang="pt-br" dirty="0">
                <a:solidFill>
                  <a:srgbClr val="000000"/>
                </a:solidFill>
              </a:rPr>
              <a:t> aplicação</a:t>
            </a:r>
            <a:r>
              <a:rPr lang="pt-br" dirty="0"/>
              <a:t>de chamada. Esse </a:t>
            </a:r>
            <a:r>
              <a:rPr lang="pt-br" dirty="0">
                <a:solidFill>
                  <a:srgbClr val="000000"/>
                </a:solidFill>
              </a:rPr>
              <a:t>tipo</a:t>
            </a:r>
            <a:r>
              <a:rPr lang="pt-br" dirty="0"/>
              <a:t> de invocação está disponível para</a:t>
            </a:r>
            <a:r>
              <a:rPr lang="pt-br" dirty="0">
                <a:solidFill>
                  <a:srgbClr val="000000"/>
                </a:solidFill>
              </a:rPr>
              <a:t> aplicações personalizadas</a:t>
            </a:r>
            <a:r>
              <a:rPr lang="pt-br"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As funções do Lambda são criadas em Node.js, Java, .NET Core, Go, Ruby, e Python. Seu código pode incluir bibliotecas atuais, até mesmo as nativas.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a:t>Para obter mais informações, consulte </a:t>
            </a:r>
            <a:r>
              <a:rPr lang="pt-br" dirty="0">
                <a:hlinkClick r:id="rId3"/>
              </a:rPr>
              <a:t>https://docs.aws.amazon.com/lambda/latest/dg/current-supported-versions.html</a:t>
            </a:r>
            <a:r>
              <a:rPr lang="pt-br"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a:t>Para obter as informações de compatibilidade mais recentes, consulte: https://docs.aws.amazon.com/lambda/latest/dg/lambda-runtimes.html.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01796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buFont typeface="Arial" panose="020B0604020202020204" pitchFamily="34" charset="0"/>
              <a:buNone/>
            </a:pPr>
            <a:endParaRPr lang="en-US" b="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i="0" u="none" dirty="0"/>
              <a:t>Para obter mais informações, consulte:</a:t>
            </a:r>
            <a:endParaRPr lang="en-US" i="1" u="none" dirty="0"/>
          </a:p>
          <a:p>
            <a:pPr marL="171450" lvl="0" indent="-171450" rtl="0">
              <a:buFont typeface="Arial" panose="020B0604020202020204" pitchFamily="34" charset="0"/>
              <a:buChar char="•"/>
            </a:pPr>
            <a:r>
              <a:rPr lang="pt-br" b="0" dirty="0"/>
              <a:t>AWS Toolkit for Eclipse: </a:t>
            </a:r>
            <a:r>
              <a:rPr lang="pt-br" dirty="0">
                <a:hlinkClick r:id="rId3"/>
              </a:rPr>
              <a:t>http://docs.aws.amazon.com/AWSToolkitEclipse/latest/GettingStartedGuide/lambda.html</a:t>
            </a:r>
            <a:r>
              <a:rPr lang="pt-br" dirty="0"/>
              <a:t> </a:t>
            </a:r>
          </a:p>
          <a:p>
            <a:pPr marL="171450" lvl="0" indent="-171450" rtl="0">
              <a:buFont typeface="Arial" panose="020B0604020202020204" pitchFamily="34" charset="0"/>
              <a:buChar char="•"/>
            </a:pPr>
            <a:r>
              <a:rPr lang="pt-br" dirty="0"/>
              <a:t>AWS Toolkit for Visual Studio: </a:t>
            </a:r>
            <a:r>
              <a:rPr lang="pt-br" dirty="0">
                <a:hlinkClick r:id="rId4"/>
              </a:rPr>
              <a:t>https://blogs.aws.amazon.com/net/post/Tx381XNNQALP8BA/AWS-Lambda-Support-in-Visual-Studio</a:t>
            </a:r>
            <a:r>
              <a:rPr lang="pt-br" dirty="0"/>
              <a:t> </a:t>
            </a:r>
          </a:p>
          <a:p>
            <a:pPr marL="171450" lvl="0" indent="-171450" rtl="0">
              <a:buFont typeface="Arial" panose="020B0604020202020204" pitchFamily="34" charset="0"/>
              <a:buChar char="•"/>
            </a:pPr>
            <a:r>
              <a:rPr lang="pt-br" dirty="0"/>
              <a:t>AWS Toolkit for PyCharm: </a:t>
            </a:r>
            <a:r>
              <a:rPr lang="pt-br" dirty="0">
                <a:hlinkClick r:id="rId5"/>
              </a:rPr>
              <a:t>https://plugins.jetbrains.com/plugin/11349-aws-toolkit</a:t>
            </a:r>
            <a:endParaRPr lang="en-US" baseline="0" dirty="0"/>
          </a:p>
          <a:p>
            <a:pPr marL="171450" lvl="0" indent="-171450" rtl="0">
              <a:buFont typeface="Arial" panose="020B0604020202020204" pitchFamily="34" charset="0"/>
              <a:buChar char="•"/>
            </a:pPr>
            <a:endParaRPr lang="en-US" baseline="0" dirty="0"/>
          </a:p>
          <a:p>
            <a:pPr marL="171450" lvl="0" indent="-171450" rtl="0">
              <a:buFont typeface="Arial" panose="020B0604020202020204" pitchFamily="34" charset="0"/>
              <a:buChar char="•"/>
            </a:pPr>
            <a:endParaRPr lang="en-US" dirty="0"/>
          </a:p>
          <a:p>
            <a:pPr marL="0" lvl="0" indent="0" rtl="0">
              <a:buFont typeface="Arial" panose="020B0604020202020204" pitchFamily="34" charset="0"/>
              <a:buNone/>
            </a:pPr>
            <a:endParaRPr lang="en-US" dirty="0"/>
          </a:p>
          <a:p>
            <a:pPr rtl="0"/>
            <a:endParaRPr lang="en-US" dirty="0"/>
          </a:p>
        </p:txBody>
      </p:sp>
    </p:spTree>
    <p:extLst>
      <p:ext uri="{BB962C8B-B14F-4D97-AF65-F5344CB8AC3E}">
        <p14:creationId xmlns:p14="http://schemas.microsoft.com/office/powerpoint/2010/main" val="754874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9352"/>
          </a:xfrm>
        </p:spPr>
        <p:txBody>
          <a:bodyPr rtlCol="0"/>
          <a:lstStyle/>
          <a:p>
            <a:pPr rtl="0"/>
            <a:r>
              <a:rPr lang="pt-br" sz="1200" b="1" i="0" kern="1200" dirty="0">
                <a:solidFill>
                  <a:schemeClr val="tx1"/>
                </a:solidFill>
                <a:effectLst/>
                <a:latin typeface="+mn-lt"/>
                <a:ea typeface="+mn-ea"/>
                <a:cs typeface="+mn-cs"/>
              </a:rPr>
              <a:t>Node.js, Ruby, e Python</a:t>
            </a:r>
            <a:r>
              <a:rPr lang="pt-br" sz="1200" b="0" i="0" kern="1200" dirty="0">
                <a:solidFill>
                  <a:schemeClr val="tx1"/>
                </a:solidFill>
                <a:effectLst/>
                <a:latin typeface="+mn-lt"/>
                <a:ea typeface="+mn-ea"/>
                <a:cs typeface="+mn-cs"/>
              </a:rPr>
              <a:t> </a:t>
            </a:r>
          </a:p>
          <a:p>
            <a:pPr rtl="0"/>
            <a:r>
              <a:rPr lang="pt-br" sz="1200" b="0" i="0" kern="1200" dirty="0">
                <a:solidFill>
                  <a:srgbClr val="000000"/>
                </a:solidFill>
                <a:effectLst/>
                <a:latin typeface="+mn-lt"/>
                <a:ea typeface="+mn-ea"/>
                <a:cs typeface="+mn-cs"/>
              </a:rPr>
              <a:t>Para criar uma função de Lambda,</a:t>
            </a:r>
            <a:r>
              <a:rPr lang="pt-br" sz="1200" b="0" i="0" kern="1200" dirty="0">
                <a:solidFill>
                  <a:schemeClr val="tx1"/>
                </a:solidFill>
                <a:effectLst/>
                <a:latin typeface="+mn-lt"/>
                <a:ea typeface="+mn-ea"/>
                <a:cs typeface="+mn-cs"/>
              </a:rPr>
              <a:t> primeiro você precisa criar um pacote de implantação da função de Lambda, um arquivo .zip consistindo em seu código e todas as dependências. Assim, </a:t>
            </a:r>
            <a:r>
              <a:rPr lang="pt-br" sz="1200" b="0" i="0" kern="1200" dirty="0">
                <a:solidFill>
                  <a:srgbClr val="000000"/>
                </a:solidFill>
                <a:effectLst/>
                <a:latin typeface="+mn-lt"/>
                <a:ea typeface="+mn-ea"/>
                <a:cs typeface="+mn-cs"/>
              </a:rPr>
              <a:t>será </a:t>
            </a:r>
            <a:r>
              <a:rPr lang="pt-br" sz="1200" b="0" i="0" kern="1200" dirty="0">
                <a:solidFill>
                  <a:schemeClr val="tx1"/>
                </a:solidFill>
                <a:effectLst/>
                <a:latin typeface="+mn-lt"/>
                <a:ea typeface="+mn-ea"/>
                <a:cs typeface="+mn-cs"/>
              </a:rPr>
              <a:t>necessário</a:t>
            </a:r>
            <a:r>
              <a:rPr lang="pt-br" sz="1200" b="0" i="0" kern="1200" dirty="0">
                <a:solidFill>
                  <a:srgbClr val="000000"/>
                </a:solidFill>
                <a:effectLst/>
                <a:latin typeface="+mn-lt"/>
                <a:ea typeface="+mn-ea"/>
                <a:cs typeface="+mn-cs"/>
              </a:rPr>
              <a:t> definir </a:t>
            </a:r>
            <a:r>
              <a:rPr lang="pt-br" sz="1200" b="0" i="0" kern="1200" dirty="0">
                <a:solidFill>
                  <a:schemeClr val="tx1"/>
                </a:solidFill>
                <a:effectLst/>
                <a:latin typeface="+mn-lt"/>
                <a:ea typeface="+mn-ea"/>
                <a:cs typeface="+mn-cs"/>
              </a:rPr>
              <a:t>as permissões de segurança adequadas para o pacote zip. </a:t>
            </a:r>
          </a:p>
          <a:p>
            <a:pPr rtl="0"/>
            <a:r>
              <a:rPr lang="pt-br" sz="1200" b="0" i="0" kern="1200" dirty="0">
                <a:solidFill>
                  <a:schemeClr val="tx1"/>
                </a:solidFill>
                <a:effectLst/>
                <a:latin typeface="+mn-lt"/>
                <a:ea typeface="+mn-ea"/>
                <a:cs typeface="+mn-cs"/>
              </a:rPr>
              <a:t>Compacte o </a:t>
            </a:r>
            <a:r>
              <a:rPr lang="pt-br" sz="1200" b="0" i="1" kern="1200" dirty="0">
                <a:solidFill>
                  <a:schemeClr val="tx1"/>
                </a:solidFill>
                <a:effectLst/>
                <a:latin typeface="+mn-lt"/>
                <a:ea typeface="+mn-ea"/>
                <a:cs typeface="+mn-cs"/>
              </a:rPr>
              <a:t>conteúdo </a:t>
            </a:r>
            <a:r>
              <a:rPr lang="pt-br" sz="1200" b="0" i="0" kern="1200" dirty="0">
                <a:solidFill>
                  <a:schemeClr val="tx1"/>
                </a:solidFill>
                <a:effectLst/>
                <a:latin typeface="+mn-lt"/>
                <a:ea typeface="+mn-ea"/>
                <a:cs typeface="+mn-cs"/>
              </a:rPr>
              <a:t>do diretório dentro do diretório, e não o diretório em si. O conteúdo do arquivo zip está disponível assim como o diretório de trabalho atual da função do Lambda. Por exemplo:  </a:t>
            </a:r>
            <a:r>
              <a:rPr lang="pt-br" sz="1200" b="0" i="1" kern="1200" dirty="0">
                <a:solidFill>
                  <a:schemeClr val="tx1"/>
                </a:solidFill>
                <a:effectLst/>
                <a:latin typeface="+mn-lt"/>
                <a:ea typeface="+mn-ea"/>
                <a:cs typeface="+mn-cs"/>
              </a:rPr>
              <a:t>/project-dir/codefile.py/lib/yourlibraries</a:t>
            </a:r>
            <a:r>
              <a:rPr lang="pt-br" sz="1200" b="0" i="0" kern="1200" dirty="0">
                <a:solidFill>
                  <a:schemeClr val="tx1"/>
                </a:solidFill>
                <a:effectLst/>
                <a:latin typeface="+mn-lt"/>
                <a:ea typeface="+mn-ea"/>
                <a:cs typeface="+mn-cs"/>
              </a:rPr>
              <a:t>. Nesse caso, compacte o conteúdo que se encontra em </a:t>
            </a:r>
            <a:r>
              <a:rPr lang="pt-br" sz="1200" b="0" i="1" kern="1200" dirty="0">
                <a:solidFill>
                  <a:schemeClr val="tx1"/>
                </a:solidFill>
                <a:effectLst/>
                <a:latin typeface="+mn-lt"/>
                <a:ea typeface="+mn-ea"/>
                <a:cs typeface="+mn-cs"/>
              </a:rPr>
              <a:t>/project-dir</a:t>
            </a:r>
            <a:r>
              <a:rPr lang="pt-br" sz="1200" b="0" i="0" kern="1200" dirty="0">
                <a:solidFill>
                  <a:schemeClr val="tx1"/>
                </a:solidFill>
                <a:effectLst/>
                <a:latin typeface="+mn-lt"/>
                <a:ea typeface="+mn-ea"/>
                <a:cs typeface="+mn-cs"/>
              </a:rPr>
              <a:t>.</a:t>
            </a:r>
          </a:p>
          <a:p>
            <a:pPr rtl="0"/>
            <a:endParaRPr lang="en-US" sz="1200" b="1" i="0" kern="1200" dirty="0">
              <a:solidFill>
                <a:schemeClr val="tx1"/>
              </a:solidFill>
              <a:effectLst/>
              <a:latin typeface="+mn-lt"/>
              <a:ea typeface="+mn-ea"/>
              <a:cs typeface="+mn-cs"/>
            </a:endParaRPr>
          </a:p>
          <a:p>
            <a:pPr rtl="0"/>
            <a:r>
              <a:rPr lang="pt-br" sz="1200" b="1" i="0" kern="1200" dirty="0">
                <a:solidFill>
                  <a:schemeClr val="tx1"/>
                </a:solidFill>
                <a:effectLst/>
                <a:latin typeface="+mn-lt"/>
                <a:ea typeface="+mn-ea"/>
                <a:cs typeface="+mn-cs"/>
              </a:rPr>
              <a:t>Java</a:t>
            </a:r>
            <a:r>
              <a:rPr lang="pt-br" sz="1200" b="0" i="0" kern="1200" dirty="0">
                <a:solidFill>
                  <a:schemeClr val="tx1"/>
                </a:solidFill>
                <a:effectLst/>
                <a:latin typeface="+mn-lt"/>
                <a:ea typeface="+mn-ea"/>
                <a:cs typeface="+mn-cs"/>
              </a:rPr>
              <a:t> </a:t>
            </a:r>
          </a:p>
          <a:p>
            <a:pPr rtl="0"/>
            <a:r>
              <a:rPr lang="pt-br" sz="1200" b="0" i="0" kern="1200" dirty="0">
                <a:solidFill>
                  <a:schemeClr val="tx1"/>
                </a:solidFill>
                <a:effectLst/>
                <a:latin typeface="+mn-lt"/>
                <a:ea typeface="+mn-ea"/>
                <a:cs typeface="+mn-cs"/>
              </a:rPr>
              <a:t>O pacote de implantação pode ser um arquivo .zip ou um arquivo autônomo .jar; o que preferir. Você pode usar qualquer ferramenta de compilação e empacotamento com a qual esteja familiarizado para criar um pacote de implantação.</a:t>
            </a:r>
          </a:p>
          <a:p>
            <a:pPr rtl="0"/>
            <a:endParaRPr lang="en-US" sz="1200" b="1" i="0" kern="1200" dirty="0">
              <a:solidFill>
                <a:schemeClr val="tx1"/>
              </a:solidFill>
              <a:effectLst/>
              <a:latin typeface="+mn-lt"/>
              <a:ea typeface="+mn-ea"/>
              <a:cs typeface="+mn-cs"/>
            </a:endParaRPr>
          </a:p>
          <a:p>
            <a:pPr rtl="0"/>
            <a:r>
              <a:rPr lang="pt-br" sz="1200" b="1" i="0" kern="1200" dirty="0">
                <a:solidFill>
                  <a:schemeClr val="tx1"/>
                </a:solidFill>
                <a:effectLst/>
                <a:latin typeface="+mn-lt"/>
                <a:ea typeface="+mn-ea"/>
                <a:cs typeface="+mn-cs"/>
              </a:rPr>
              <a:t>C#</a:t>
            </a:r>
            <a:r>
              <a:rPr lang="pt-br" sz="1200" b="0" i="0" kern="1200" dirty="0">
                <a:solidFill>
                  <a:schemeClr val="tx1"/>
                </a:solidFill>
                <a:effectLst/>
                <a:latin typeface="+mn-lt"/>
                <a:ea typeface="+mn-ea"/>
                <a:cs typeface="+mn-cs"/>
              </a:rPr>
              <a:t> </a:t>
            </a:r>
          </a:p>
          <a:p>
            <a:pPr rtl="0"/>
            <a:r>
              <a:rPr lang="pt-br" sz="1200" b="0" i="0" kern="1200" dirty="0">
                <a:solidFill>
                  <a:schemeClr val="tx1"/>
                </a:solidFill>
                <a:effectLst/>
                <a:latin typeface="+mn-lt"/>
                <a:ea typeface="+mn-ea"/>
                <a:cs typeface="+mn-cs"/>
              </a:rPr>
              <a:t>Um pacote de implantação do Lambda no .NET Core é um arquivo zip do assembly compilado de sua função junto com todas as suas dependências de assembly. O pacote também contém um arquivo </a:t>
            </a:r>
            <a:r>
              <a:rPr lang="pt-br" sz="1200" i="1" kern="1200" dirty="0">
                <a:solidFill>
                  <a:schemeClr val="tx1"/>
                </a:solidFill>
                <a:effectLst/>
                <a:latin typeface="+mn-lt"/>
                <a:ea typeface="+mn-ea"/>
                <a:cs typeface="+mn-cs"/>
              </a:rPr>
              <a:t>proj</a:t>
            </a:r>
            <a:r>
              <a:rPr lang="pt-br" dirty="0"/>
              <a:t>.deps.json</a:t>
            </a:r>
            <a:r>
              <a:rPr lang="pt-br" sz="1200" b="0" i="0" kern="1200" dirty="0">
                <a:solidFill>
                  <a:schemeClr val="tx1"/>
                </a:solidFill>
                <a:effectLst/>
                <a:latin typeface="+mn-lt"/>
                <a:ea typeface="+mn-ea"/>
                <a:cs typeface="+mn-cs"/>
              </a:rPr>
              <a:t>. Isso sinaliza para o runtime (tempo de execução) do .NET Core todas as dependências de sua função e um arquivo </a:t>
            </a:r>
            <a:r>
              <a:rPr lang="pt-br" sz="1200" i="1" kern="1200" dirty="0">
                <a:solidFill>
                  <a:schemeClr val="tx1"/>
                </a:solidFill>
                <a:effectLst/>
                <a:latin typeface="+mn-lt"/>
                <a:ea typeface="+mn-ea"/>
                <a:cs typeface="+mn-cs"/>
              </a:rPr>
              <a:t>proj</a:t>
            </a:r>
            <a:r>
              <a:rPr lang="pt-br" dirty="0"/>
              <a:t>.runtimeconfig.json</a:t>
            </a:r>
            <a:r>
              <a:rPr lang="pt-br" sz="1200" b="0" i="0" kern="1200" dirty="0">
                <a:solidFill>
                  <a:schemeClr val="tx1"/>
                </a:solidFill>
                <a:effectLst/>
                <a:latin typeface="+mn-lt"/>
                <a:ea typeface="+mn-ea"/>
                <a:cs typeface="+mn-cs"/>
              </a:rPr>
              <a:t>, que é usado para configurar o tempo de execução do .NET Core. </a:t>
            </a:r>
            <a:r>
              <a:rPr lang="pt-br" sz="1200" b="0" i="0" kern="1200" dirty="0">
                <a:solidFill>
                  <a:srgbClr val="000000"/>
                </a:solidFill>
                <a:effectLst/>
                <a:latin typeface="+mn-lt"/>
                <a:ea typeface="+mn-ea"/>
                <a:cs typeface="+mn-cs"/>
              </a:rPr>
              <a:t>O</a:t>
            </a:r>
            <a:r>
              <a:rPr lang="pt-br" sz="1200" b="0" i="0" kern="1200" dirty="0">
                <a:solidFill>
                  <a:schemeClr val="tx1"/>
                </a:solidFill>
                <a:effectLst/>
                <a:latin typeface="+mn-lt"/>
                <a:ea typeface="+mn-ea"/>
                <a:cs typeface="+mn-cs"/>
              </a:rPr>
              <a:t> comando de publicação da CLI</a:t>
            </a:r>
            <a:r>
              <a:rPr lang="pt-br" sz="1200" b="0" i="0" kern="1200" dirty="0">
                <a:solidFill>
                  <a:srgbClr val="000000"/>
                </a:solidFill>
                <a:effectLst/>
                <a:latin typeface="+mn-lt"/>
                <a:ea typeface="+mn-ea"/>
                <a:cs typeface="+mn-cs"/>
              </a:rPr>
              <a:t> .NET </a:t>
            </a:r>
            <a:r>
              <a:rPr lang="pt-br" sz="1200" b="0" i="0" kern="1200" dirty="0">
                <a:solidFill>
                  <a:schemeClr val="tx1"/>
                </a:solidFill>
                <a:effectLst/>
                <a:latin typeface="+mn-lt"/>
                <a:ea typeface="+mn-ea"/>
                <a:cs typeface="+mn-cs"/>
              </a:rPr>
              <a:t> </a:t>
            </a:r>
            <a:r>
              <a:rPr lang="pt-br" dirty="0"/>
              <a:t>pode criar</a:t>
            </a:r>
            <a:r>
              <a:rPr lang="pt-br" sz="1200" b="0" i="0" kern="1200" dirty="0">
                <a:solidFill>
                  <a:schemeClr val="tx1"/>
                </a:solidFill>
                <a:effectLst/>
                <a:latin typeface="+mn-lt"/>
                <a:ea typeface="+mn-ea"/>
                <a:cs typeface="+mn-cs"/>
              </a:rPr>
              <a:t> uma pasta</a:t>
            </a:r>
            <a:r>
              <a:rPr lang="pt-br" sz="1200" b="0" i="0" kern="1200" dirty="0">
                <a:solidFill>
                  <a:srgbClr val="000000"/>
                </a:solidFill>
                <a:effectLst/>
                <a:latin typeface="+mn-lt"/>
                <a:ea typeface="+mn-ea"/>
                <a:cs typeface="+mn-cs"/>
              </a:rPr>
              <a:t> com todos</a:t>
            </a:r>
            <a:r>
              <a:rPr lang="pt-br" sz="1200" b="0" i="0" kern="1200" dirty="0">
                <a:solidFill>
                  <a:schemeClr val="tx1"/>
                </a:solidFill>
                <a:effectLst/>
                <a:latin typeface="+mn-lt"/>
                <a:ea typeface="+mn-ea"/>
                <a:cs typeface="+mn-cs"/>
              </a:rPr>
              <a:t> esses arquivos, mas, por padrão, o </a:t>
            </a:r>
            <a:r>
              <a:rPr lang="pt-br" sz="1200" i="1" kern="1200" dirty="0">
                <a:solidFill>
                  <a:schemeClr val="tx1"/>
                </a:solidFill>
                <a:effectLst/>
                <a:latin typeface="+mn-lt"/>
                <a:ea typeface="+mn-ea"/>
                <a:cs typeface="+mn-cs"/>
              </a:rPr>
              <a:t>proj</a:t>
            </a:r>
            <a:r>
              <a:rPr lang="pt-br" dirty="0"/>
              <a:t>.runtimeconfig.json</a:t>
            </a:r>
            <a:r>
              <a:rPr lang="pt-br" sz="1200" b="0" i="0" kern="1200" dirty="0">
                <a:solidFill>
                  <a:schemeClr val="tx1"/>
                </a:solidFill>
                <a:effectLst/>
                <a:latin typeface="+mn-lt"/>
                <a:ea typeface="+mn-ea"/>
                <a:cs typeface="+mn-cs"/>
              </a:rPr>
              <a:t> </a:t>
            </a:r>
            <a:r>
              <a:rPr lang="pt-br" sz="1200" b="0" i="0" kern="1200" dirty="0">
                <a:solidFill>
                  <a:srgbClr val="000000"/>
                </a:solidFill>
                <a:effectLst/>
                <a:latin typeface="+mn-lt"/>
                <a:ea typeface="+mn-ea"/>
                <a:cs typeface="+mn-cs"/>
              </a:rPr>
              <a:t>não</a:t>
            </a:r>
            <a:r>
              <a:rPr lang="pt-br" sz="1200" b="0" i="0" kern="1200" dirty="0">
                <a:solidFill>
                  <a:schemeClr val="tx1"/>
                </a:solidFill>
                <a:effectLst/>
                <a:latin typeface="+mn-lt"/>
                <a:ea typeface="+mn-ea"/>
                <a:cs typeface="+mn-cs"/>
              </a:rPr>
              <a:t> será</a:t>
            </a:r>
            <a:r>
              <a:rPr lang="pt-br" sz="1200" b="0" i="0" kern="1200" dirty="0">
                <a:solidFill>
                  <a:srgbClr val="000000"/>
                </a:solidFill>
                <a:effectLst/>
                <a:latin typeface="+mn-lt"/>
                <a:ea typeface="+mn-ea"/>
                <a:cs typeface="+mn-cs"/>
              </a:rPr>
              <a:t> incluído</a:t>
            </a:r>
            <a:r>
              <a:rPr lang="pt-br" sz="1200" b="0" i="0" kern="1200" dirty="0">
                <a:solidFill>
                  <a:schemeClr val="tx1"/>
                </a:solidFill>
                <a:effectLst/>
                <a:latin typeface="+mn-lt"/>
                <a:ea typeface="+mn-ea"/>
                <a:cs typeface="+mn-cs"/>
              </a:rPr>
              <a:t> porque um projeto do Lambda é normalmente configurado para uma </a:t>
            </a:r>
            <a:r>
              <a:rPr lang="pt-br" sz="1200" b="0" i="0" kern="1200" dirty="0">
                <a:solidFill>
                  <a:srgbClr val="000000"/>
                </a:solidFill>
                <a:effectLst/>
                <a:latin typeface="+mn-lt"/>
                <a:ea typeface="+mn-ea"/>
                <a:cs typeface="+mn-cs"/>
              </a:rPr>
              <a:t>biblioteca de classe</a:t>
            </a:r>
            <a:r>
              <a:rPr lang="pt-br" sz="1200" b="0" i="0" kern="1200" dirty="0">
                <a:solidFill>
                  <a:schemeClr val="tx1"/>
                </a:solidFill>
                <a:effectLst/>
                <a:latin typeface="+mn-lt"/>
                <a:ea typeface="+mn-ea"/>
                <a:cs typeface="+mn-cs"/>
              </a:rPr>
              <a:t>. Para forçar o </a:t>
            </a:r>
            <a:r>
              <a:rPr lang="pt-br" sz="1200" i="1" kern="1200" dirty="0">
                <a:solidFill>
                  <a:schemeClr val="tx1"/>
                </a:solidFill>
                <a:effectLst/>
                <a:latin typeface="+mn-lt"/>
                <a:ea typeface="+mn-ea"/>
                <a:cs typeface="+mn-cs"/>
              </a:rPr>
              <a:t>proj</a:t>
            </a:r>
            <a:r>
              <a:rPr lang="pt-br" dirty="0"/>
              <a:t>.runtimeconfig.json</a:t>
            </a:r>
            <a:r>
              <a:rPr lang="pt-br" sz="1200" b="0" i="0" kern="1200" dirty="0">
                <a:solidFill>
                  <a:schemeClr val="tx1"/>
                </a:solidFill>
                <a:effectLst/>
                <a:latin typeface="+mn-lt"/>
                <a:ea typeface="+mn-ea"/>
                <a:cs typeface="+mn-cs"/>
              </a:rPr>
              <a:t> a ser gravado como parte do </a:t>
            </a:r>
            <a:r>
              <a:rPr lang="pt-br" dirty="0"/>
              <a:t>processo de publicação</a:t>
            </a:r>
            <a:r>
              <a:rPr lang="pt-br" sz="1200" b="0" i="0" kern="1200" dirty="0">
                <a:solidFill>
                  <a:schemeClr val="tx1"/>
                </a:solidFill>
                <a:effectLst/>
                <a:latin typeface="+mn-lt"/>
                <a:ea typeface="+mn-ea"/>
                <a:cs typeface="+mn-cs"/>
              </a:rPr>
              <a:t>passe o argumento da linha de comando: </a:t>
            </a:r>
            <a:r>
              <a:rPr lang="pt-br" dirty="0"/>
              <a:t>/p:GenerateRuntimeConfigurationFiles=true to the publish command</a:t>
            </a:r>
            <a:r>
              <a:rPr lang="pt-br" sz="1200" b="0" i="0" kern="1200" dirty="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713580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91940"/>
          </a:xfrm>
        </p:spPr>
        <p:txBody>
          <a:bodyPr rtlCol="0"/>
          <a:lstStyle/>
          <a:p>
            <a:pPr marL="0" indent="0" rtl="0">
              <a:buFont typeface="Arial" panose="020B0604020202020204" pitchFamily="34" charset="0"/>
              <a:buNone/>
            </a:pPr>
            <a:r>
              <a:rPr lang="pt-br" b="0" dirty="0"/>
              <a:t>O slide ilustra o processo de desenvolvimento e implantação de uma função do AWS Lambda com dependências:</a:t>
            </a:r>
          </a:p>
          <a:p>
            <a:pPr marL="0" indent="0" rtl="0">
              <a:buFont typeface="Arial" panose="020B0604020202020204" pitchFamily="34" charset="0"/>
              <a:buNone/>
            </a:pPr>
            <a:endParaRPr lang="en-US" b="0" baseline="0" dirty="0"/>
          </a:p>
          <a:p>
            <a:pPr marL="0" indent="0" rtl="0">
              <a:buFont typeface="Arial" panose="020B0604020202020204" pitchFamily="34" charset="0"/>
              <a:buNone/>
            </a:pPr>
            <a:r>
              <a:rPr lang="pt-br" dirty="0"/>
              <a:t>Há três maneiras de implantar uma função do AWS Lambda:</a:t>
            </a:r>
          </a:p>
          <a:p>
            <a:pPr marL="171450" indent="-171450" rtl="0">
              <a:buFont typeface="Arial" panose="020B0604020202020204" pitchFamily="34" charset="0"/>
              <a:buChar char="•"/>
            </a:pPr>
            <a:r>
              <a:rPr lang="pt-br" dirty="0"/>
              <a:t>Se o código não exigir bibliotecas personalizadas (diferentes do AWS SDK), edite seu código em linha por meio do Console de Gerenciamento da AWS.  O console </a:t>
            </a:r>
            <a:r>
              <a:rPr lang="pt-br" dirty="0">
                <a:solidFill>
                  <a:srgbClr val="000000"/>
                </a:solidFill>
              </a:rPr>
              <a:t>compactará</a:t>
            </a:r>
            <a:r>
              <a:rPr lang="pt-br" dirty="0"/>
              <a:t> seu código (com as informações de configuração relevantes) em um pacote de implantação que o serviço do Lambda pode </a:t>
            </a:r>
            <a:r>
              <a:rPr lang="pt-br" dirty="0">
                <a:solidFill>
                  <a:srgbClr val="000000"/>
                </a:solidFill>
              </a:rPr>
              <a:t>executar</a:t>
            </a:r>
            <a:r>
              <a:rPr lang="pt-br" dirty="0"/>
              <a:t>.  Essa é a opção de implantação ideal para </a:t>
            </a:r>
            <a:r>
              <a:rPr lang="pt-br" dirty="0">
                <a:solidFill>
                  <a:srgbClr val="000000"/>
                </a:solidFill>
              </a:rPr>
              <a:t>cenários</a:t>
            </a:r>
            <a:r>
              <a:rPr lang="pt-br" dirty="0"/>
              <a:t> simples.</a:t>
            </a:r>
          </a:p>
          <a:p>
            <a:pPr marL="171450" indent="-171450" rtl="0">
              <a:buFont typeface="Arial" panose="020B0604020202020204" pitchFamily="34" charset="0"/>
              <a:buChar char="•"/>
            </a:pPr>
            <a:r>
              <a:rPr lang="pt-br" dirty="0">
                <a:solidFill>
                  <a:srgbClr val="000000"/>
                </a:solidFill>
              </a:rPr>
              <a:t>Em</a:t>
            </a:r>
            <a:r>
              <a:rPr lang="pt-br" dirty="0"/>
              <a:t> um cenário avançado em que seu código requer bibliotecas personalizadas, você pode fazer upload de um arquivo .ZIP do seu código e de todas as suas dependências por meio do Console de Gerenciamento da AWS ou da AWS </a:t>
            </a:r>
            <a:r>
              <a:rPr lang="pt-br" dirty="0">
                <a:solidFill>
                  <a:srgbClr val="000000"/>
                </a:solidFill>
              </a:rPr>
              <a:t>CLI</a:t>
            </a:r>
            <a:r>
              <a:rPr lang="pt-br" dirty="0"/>
              <a:t>.</a:t>
            </a:r>
          </a:p>
          <a:p>
            <a:pPr marL="171450" indent="-171450" rtl="0">
              <a:buFont typeface="Arial" panose="020B0604020202020204" pitchFamily="34" charset="0"/>
              <a:buChar char="•"/>
            </a:pPr>
            <a:r>
              <a:rPr lang="pt-br" dirty="0"/>
              <a:t>Você também pode criar seu pacote de implantação do Lambda (.ZIP) e fazer upload dele em um bucket do S3, e o AWS Lambda </a:t>
            </a:r>
            <a:r>
              <a:rPr lang="pt-br" dirty="0">
                <a:solidFill>
                  <a:srgbClr val="000000"/>
                </a:solidFill>
              </a:rPr>
              <a:t>carrega</a:t>
            </a:r>
            <a:r>
              <a:rPr lang="pt-br" dirty="0"/>
              <a:t> seu código diretamente do Amazon S3.  </a:t>
            </a:r>
            <a:r>
              <a:rPr lang="pt-br" dirty="0">
                <a:solidFill>
                  <a:srgbClr val="000000"/>
                </a:solidFill>
              </a:rPr>
              <a:t>Em uma chamada para CreateFunction ou UpdateFunctionCode, agora você pode fornecer o bucket S3, a chave (nome do objeto) e a versão opcional como uma alternativa para fornecer o código diretamente, e o Lambda</a:t>
            </a:r>
            <a:r>
              <a:rPr lang="pt-br" dirty="0"/>
              <a:t> </a:t>
            </a:r>
            <a:r>
              <a:rPr lang="pt-br" dirty="0">
                <a:solidFill>
                  <a:srgbClr val="000000"/>
                </a:solidFill>
              </a:rPr>
              <a:t>carrega</a:t>
            </a:r>
            <a:r>
              <a:rPr lang="pt-br" dirty="0"/>
              <a:t> seu código diretamente do Amazon </a:t>
            </a:r>
            <a:r>
              <a:rPr lang="pt-br" dirty="0">
                <a:solidFill>
                  <a:srgbClr val="000000"/>
                </a:solidFill>
              </a:rPr>
              <a:t>S3</a:t>
            </a:r>
            <a:r>
              <a:rPr lang="pt-br" dirty="0"/>
              <a:t>. Se o proprietário do bucket e o </a:t>
            </a:r>
            <a:r>
              <a:rPr lang="pt-br" dirty="0">
                <a:solidFill>
                  <a:srgbClr val="000000"/>
                </a:solidFill>
              </a:rPr>
              <a:t>usuário</a:t>
            </a:r>
            <a:r>
              <a:rPr lang="pt-br" dirty="0"/>
              <a:t> que faz essas chamadas não forem os mesmos, </a:t>
            </a:r>
            <a:r>
              <a:rPr lang="pt-br" dirty="0">
                <a:solidFill>
                  <a:srgbClr val="000000"/>
                </a:solidFill>
              </a:rPr>
              <a:t>verifique se o último tem</a:t>
            </a:r>
            <a:r>
              <a:rPr lang="pt-br" dirty="0"/>
              <a:t> permissão para ler o arquivo. O </a:t>
            </a:r>
            <a:r>
              <a:rPr lang="pt-br" dirty="0">
                <a:solidFill>
                  <a:srgbClr val="000000"/>
                </a:solidFill>
              </a:rPr>
              <a:t>S3Bucket</a:t>
            </a:r>
            <a:r>
              <a:rPr lang="pt-br" dirty="0"/>
              <a:t>, S3Key e S3ObjectVersion devem ser especificados.  No console do AWS Lambda, </a:t>
            </a:r>
            <a:r>
              <a:rPr lang="pt-br" dirty="0">
                <a:solidFill>
                  <a:srgbClr val="000000"/>
                </a:solidFill>
              </a:rPr>
              <a:t>selecione</a:t>
            </a:r>
            <a:r>
              <a:rPr lang="pt-br" dirty="0"/>
              <a:t> </a:t>
            </a:r>
            <a:r>
              <a:rPr lang="pt-br" b="1" dirty="0"/>
              <a:t>Upload a .ZIP from </a:t>
            </a:r>
            <a:r>
              <a:rPr lang="pt-br" b="1" dirty="0">
                <a:solidFill>
                  <a:srgbClr val="000000"/>
                </a:solidFill>
              </a:rPr>
              <a:t>S3</a:t>
            </a:r>
            <a:r>
              <a:rPr lang="pt-br" dirty="0"/>
              <a:t>.</a:t>
            </a:r>
            <a:endParaRPr lang="en-US" dirty="0"/>
          </a:p>
          <a:p>
            <a:pPr marL="0" indent="0" rtl="0">
              <a:buFont typeface="Arial" panose="020B0604020202020204" pitchFamily="34" charset="0"/>
              <a:buNone/>
            </a:pPr>
            <a:endParaRPr lang="en-US" b="0" baseline="0" dirty="0"/>
          </a:p>
        </p:txBody>
      </p:sp>
    </p:spTree>
    <p:extLst>
      <p:ext uri="{BB962C8B-B14F-4D97-AF65-F5344CB8AC3E}">
        <p14:creationId xmlns:p14="http://schemas.microsoft.com/office/powerpoint/2010/main" val="3271910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2167695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1"/>
            <a:ext cx="5440678" cy="3669029"/>
          </a:xfrm>
        </p:spPr>
        <p:txBody>
          <a:bodyPr rtlCol="0"/>
          <a:lstStyle/>
          <a:p>
            <a:pPr marL="0" indent="0" rtl="0">
              <a:buFont typeface="Arial" panose="020B0604020202020204" pitchFamily="34" charset="0"/>
              <a:buNone/>
            </a:pPr>
            <a:r>
              <a:rPr lang="pt-br" dirty="0"/>
              <a:t>O </a:t>
            </a:r>
            <a:r>
              <a:rPr lang="pt-br" dirty="0">
                <a:solidFill>
                  <a:srgbClr val="000000"/>
                </a:solidFill>
              </a:rPr>
              <a:t>tipo de </a:t>
            </a:r>
            <a:r>
              <a:rPr lang="pt-br" dirty="0"/>
              <a:t>invocação</a:t>
            </a:r>
            <a:r>
              <a:rPr lang="pt-br" dirty="0">
                <a:solidFill>
                  <a:srgbClr val="000000"/>
                </a:solidFill>
              </a:rPr>
              <a:t> de evento</a:t>
            </a:r>
            <a:r>
              <a:rPr lang="pt-br" dirty="0"/>
              <a:t> usa o modelo de evento</a:t>
            </a:r>
            <a:r>
              <a:rPr lang="pt-br" i="1" dirty="0"/>
              <a:t> push</a:t>
            </a:r>
            <a:r>
              <a:rPr lang="pt-br" dirty="0"/>
              <a:t>:</a:t>
            </a:r>
          </a:p>
          <a:p>
            <a:pPr marL="171450" indent="-171450" rtl="0">
              <a:buFont typeface="Arial" panose="020B0604020202020204" pitchFamily="34" charset="0"/>
              <a:buChar char="•"/>
            </a:pPr>
            <a:r>
              <a:rPr lang="pt-br" dirty="0"/>
              <a:t>Uma fonte de evento chama diretamente uma função do Lambda ao publicar um evento.</a:t>
            </a:r>
          </a:p>
          <a:p>
            <a:pPr marL="171450" indent="-171450" rtl="0">
              <a:buFont typeface="Arial" panose="020B0604020202020204" pitchFamily="34" charset="0"/>
              <a:buChar char="•"/>
            </a:pPr>
            <a:r>
              <a:rPr lang="pt-br" dirty="0"/>
              <a:t>O modelo de push se aplica ao Amazon S3, Amazon SNS, Amazon Cognito</a:t>
            </a:r>
            <a:r>
              <a:rPr lang="pt-br" dirty="0">
                <a:solidFill>
                  <a:srgbClr val="000000"/>
                </a:solidFill>
              </a:rPr>
              <a:t>, Amazon</a:t>
            </a:r>
            <a:r>
              <a:rPr lang="pt-br" dirty="0"/>
              <a:t> Echo e </a:t>
            </a:r>
            <a:r>
              <a:rPr lang="pt-br" dirty="0">
                <a:solidFill>
                  <a:srgbClr val="000000"/>
                </a:solidFill>
              </a:rPr>
              <a:t>aplicações</a:t>
            </a:r>
            <a:r>
              <a:rPr lang="pt-br" dirty="0"/>
              <a:t> </a:t>
            </a:r>
            <a:r>
              <a:rPr lang="pt-br" dirty="0">
                <a:solidFill>
                  <a:srgbClr val="000000"/>
                </a:solidFill>
              </a:rPr>
              <a:t>de usuário </a:t>
            </a:r>
            <a:r>
              <a:rPr lang="pt-br" dirty="0"/>
              <a:t>, onde cada evento individual aciona a função do Lambda. </a:t>
            </a:r>
          </a:p>
          <a:p>
            <a:pPr marL="171450" indent="-171450" rtl="0">
              <a:buFont typeface="Arial" panose="020B0604020202020204" pitchFamily="34" charset="0"/>
              <a:buChar char="•"/>
            </a:pPr>
            <a:r>
              <a:rPr lang="pt-br" dirty="0"/>
              <a:t>Você </a:t>
            </a:r>
            <a:r>
              <a:rPr lang="pt-br" dirty="0">
                <a:solidFill>
                  <a:srgbClr val="000000"/>
                </a:solidFill>
              </a:rPr>
              <a:t>precisa conceder permissões necessárias à</a:t>
            </a:r>
            <a:r>
              <a:rPr lang="pt-br" dirty="0"/>
              <a:t> fonte do evento para invocar a função do Lambda por meio da política de acesso associada à função (Permissões discutidas no próximo slide).</a:t>
            </a:r>
          </a:p>
          <a:p>
            <a:pPr marL="0" indent="0" rtl="0">
              <a:buFont typeface="Arial" panose="020B0604020202020204" pitchFamily="34" charset="0"/>
              <a:buNone/>
            </a:pPr>
            <a:endParaRPr lang="en-US" dirty="0"/>
          </a:p>
          <a:p>
            <a:pPr marL="0" indent="0" rtl="0">
              <a:buFont typeface="Arial" panose="020B0604020202020204" pitchFamily="34" charset="0"/>
              <a:buNone/>
            </a:pPr>
            <a:r>
              <a:rPr lang="pt-br" dirty="0"/>
              <a:t>O AWS Lambda não gerencia explicitamente as fontes de eventos neste modelo.  Você não usa as </a:t>
            </a:r>
            <a:r>
              <a:rPr lang="pt-br" dirty="0">
                <a:solidFill>
                  <a:srgbClr val="000000"/>
                </a:solidFill>
              </a:rPr>
              <a:t>APIs</a:t>
            </a:r>
            <a:r>
              <a:rPr lang="pt-br" dirty="0"/>
              <a:t> do AWS Lambda para mapear sua função do Lambda para sua fonte de evento.  Em vez disso, você usa </a:t>
            </a:r>
            <a:r>
              <a:rPr lang="pt-br" dirty="0">
                <a:solidFill>
                  <a:srgbClr val="000000"/>
                </a:solidFill>
              </a:rPr>
              <a:t>APIs</a:t>
            </a:r>
            <a:r>
              <a:rPr lang="pt-br" dirty="0"/>
              <a:t> da fonte do evento para configurar esse mapeamento.  Por exemplo, se o Amazon S3 for sua fonte de evento, você especificaria o mapeamento de fonte de evento como parte da </a:t>
            </a:r>
            <a:r>
              <a:rPr lang="pt-br" dirty="0">
                <a:solidFill>
                  <a:srgbClr val="000000"/>
                </a:solidFill>
              </a:rPr>
              <a:t>configuração de notificação de bucket</a:t>
            </a:r>
            <a:r>
              <a:rPr lang="pt-br" dirty="0"/>
              <a:t>.</a:t>
            </a:r>
          </a:p>
          <a:p>
            <a:pPr rtl="0"/>
            <a:endParaRPr lang="en-US" b="1" dirty="0"/>
          </a:p>
          <a:p>
            <a:pPr rtl="0"/>
            <a:r>
              <a:rPr lang="pt-br" b="1" i="0" dirty="0"/>
              <a:t>Observação:</a:t>
            </a:r>
            <a:r>
              <a:rPr lang="en-us" b="1" i="0" dirty="0"/>
              <a:t> </a:t>
            </a:r>
            <a:r>
              <a:rPr lang="pt-br" dirty="0"/>
              <a:t>para sua conveniência, o console do AWS Lambda mostra todas as fontes de eventos (pull e push) para uma determinada função.</a:t>
            </a:r>
          </a:p>
          <a:p>
            <a:pPr rtl="0"/>
            <a:endParaRPr lang="en-US" dirty="0"/>
          </a:p>
          <a:p>
            <a:pPr marL="0" indent="0" rtl="0">
              <a:buFont typeface="Arial" panose="020B0604020202020204" pitchFamily="34" charset="0"/>
              <a:buNone/>
            </a:pPr>
            <a:r>
              <a:rPr lang="pt-br" dirty="0"/>
              <a:t>O Amazon S3, o Amazon SNS, o Amazon Cognito e o Amazon Echo invocam a função Lambda usando o </a:t>
            </a:r>
            <a:r>
              <a:rPr lang="pt-br" dirty="0">
                <a:solidFill>
                  <a:srgbClr val="000000"/>
                </a:solidFill>
              </a:rPr>
              <a:t>tipo </a:t>
            </a:r>
            <a:r>
              <a:rPr lang="pt-br" dirty="0"/>
              <a:t>de invocação de</a:t>
            </a:r>
            <a:r>
              <a:rPr lang="pt-br" dirty="0">
                <a:solidFill>
                  <a:srgbClr val="000000"/>
                </a:solidFill>
              </a:rPr>
              <a:t> evento</a:t>
            </a:r>
            <a:r>
              <a:rPr lang="pt-br" dirty="0"/>
              <a:t> na chamada de invocação de API.  </a:t>
            </a:r>
          </a:p>
          <a:p>
            <a:pPr marL="0" indent="0" rtl="0">
              <a:buFont typeface="Arial" panose="020B0604020202020204" pitchFamily="34" charset="0"/>
              <a:buNone/>
            </a:pPr>
            <a:endParaRPr lang="en-US" baseline="0" dirty="0"/>
          </a:p>
          <a:p>
            <a:r>
              <a:rPr lang="pt-br" dirty="0"/>
              <a:t> </a:t>
            </a:r>
            <a:r>
              <a:rPr lang="pt-br" dirty="0">
                <a:solidFill>
                  <a:srgbClr val="000000"/>
                </a:solidFill>
              </a:rPr>
              <a:t>Aplicações de usuário</a:t>
            </a:r>
            <a:r>
              <a:rPr lang="pt-br" dirty="0"/>
              <a:t> podem invocar as funções do Lambda usando o </a:t>
            </a:r>
            <a:r>
              <a:rPr lang="pt-br" dirty="0">
                <a:solidFill>
                  <a:srgbClr val="000000"/>
                </a:solidFill>
              </a:rPr>
              <a:t>tipo de</a:t>
            </a:r>
            <a:r>
              <a:rPr lang="pt-br" dirty="0"/>
              <a:t> invocação </a:t>
            </a:r>
            <a:r>
              <a:rPr lang="pt-br" dirty="0">
                <a:solidFill>
                  <a:srgbClr val="000000"/>
                </a:solidFill>
              </a:rPr>
              <a:t>de evento</a:t>
            </a:r>
            <a:r>
              <a:rPr lang="pt-br" dirty="0"/>
              <a:t>, a invocação ”RequestResponse” , ou otipode chamada “DryRun” .</a:t>
            </a:r>
          </a:p>
          <a:p>
            <a:pPr marL="0" indent="0" rtl="0">
              <a:buFont typeface="Arial" panose="020B0604020202020204" pitchFamily="34" charset="0"/>
              <a:buNone/>
            </a:pPr>
            <a:endParaRPr lang="en-US" dirty="0"/>
          </a:p>
          <a:p>
            <a:pPr marL="0" indent="0" rtl="0">
              <a:buFont typeface="Arial" panose="020B0604020202020204" pitchFamily="34" charset="0"/>
              <a:buNone/>
            </a:pPr>
            <a:r>
              <a:rPr lang="pt-br" dirty="0"/>
              <a:t>Para obter mais informações, consulte</a:t>
            </a:r>
            <a:endParaRPr lang="en-US" baseline="0" dirty="0"/>
          </a:p>
          <a:p>
            <a:pPr marL="0" indent="0" rtl="0">
              <a:buFont typeface="Arial" panose="020B0604020202020204" pitchFamily="34" charset="0"/>
              <a:buNone/>
            </a:pPr>
            <a:r>
              <a:rPr lang="pt-br" dirty="0">
                <a:hlinkClick r:id="rId3"/>
              </a:rPr>
              <a:t>http://docs.aws.amazon.com/lambda/latest/dg/API_Invoke.html</a:t>
            </a:r>
            <a:r>
              <a:rPr lang="pt-br" dirty="0"/>
              <a:t>. </a:t>
            </a:r>
          </a:p>
          <a:p>
            <a:pPr marL="457200" lvl="1" indent="0" rtl="0">
              <a:buFont typeface="Arial" panose="020B0604020202020204" pitchFamily="34" charset="0"/>
              <a:buNone/>
            </a:pPr>
            <a:endParaRPr lang="en-US" baseline="0" dirty="0"/>
          </a:p>
        </p:txBody>
      </p:sp>
    </p:spTree>
    <p:extLst>
      <p:ext uri="{BB962C8B-B14F-4D97-AF65-F5344CB8AC3E}">
        <p14:creationId xmlns:p14="http://schemas.microsoft.com/office/powerpoint/2010/main" val="2876228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200" dirty="0"/>
              <a:t>No modelo de evento </a:t>
            </a:r>
            <a:r>
              <a:rPr lang="pt-br" sz="1200" i="1" dirty="0"/>
              <a:t>pull</a:t>
            </a:r>
            <a:r>
              <a:rPr lang="pt-br" sz="1200" dirty="0"/>
              <a:t> o AWS Lambda sonda a origem do evento e invoca sua função do Lambda quando detecta um evento. Esse modelo se aplica quando o AWS Lambda é usado com fontes de eventos de streaming, como fluxos do Amazon Kinesis e do DynamoDB. Por exemplo, o AWS Lambda pesquisa seu stream do Amazon Kinesis, ou </a:t>
            </a:r>
            <a:r>
              <a:rPr lang="pt-br" sz="1200" dirty="0">
                <a:solidFill>
                  <a:srgbClr val="000000"/>
                </a:solidFill>
              </a:rPr>
              <a:t>stream do Amazon DynamoDB</a:t>
            </a:r>
            <a:r>
              <a:rPr lang="pt-br" sz="1200" dirty="0"/>
              <a:t>, e invoca sua função do Lambda quando detecta novos registros no stream (fluxo).  Neste modelo, o AWS Lambda gerencia o mapeamento da origem do evento. Ou seja, oferece uma API para você criar mapeamentos de fonte de evento que associam sua função do Lambda a uma fonte de evento específica.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200" dirty="0"/>
              <a:t>Para obter mais informações, consulte </a:t>
            </a:r>
            <a:r>
              <a:rPr lang="pt-br" sz="1200" dirty="0">
                <a:hlinkClick r:id="rId3"/>
              </a:rPr>
              <a:t>http://docs.aws.amazon.com/lambda/latest/dg/API_CreateEventSourceMapping.html</a:t>
            </a:r>
            <a:endParaRPr lang="en-US" sz="120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lvl="0" indent="0" rtl="0">
              <a:buFont typeface="Arial" panose="020B0604020202020204" pitchFamily="34" charset="0"/>
              <a:buNone/>
            </a:pPr>
            <a:r>
              <a:rPr lang="pt-br" sz="1200" dirty="0"/>
              <a:t>Você </a:t>
            </a:r>
            <a:r>
              <a:rPr lang="pt-br" sz="1200" dirty="0">
                <a:solidFill>
                  <a:srgbClr val="000000"/>
                </a:solidFill>
              </a:rPr>
              <a:t>deve </a:t>
            </a:r>
            <a:r>
              <a:rPr lang="pt-br" sz="1200" dirty="0"/>
              <a:t>conceder ao AWS Lambda as permissões necessárias para acessar a origem do evento por meio de uma função do IAM.</a:t>
            </a:r>
          </a:p>
          <a:p>
            <a:pPr marL="0" indent="0" rtl="0">
              <a:buFont typeface="Arial" panose="020B0604020202020204" pitchFamily="34" charset="0"/>
              <a:buNone/>
            </a:pPr>
            <a:endParaRPr lang="en-US" sz="1200" dirty="0"/>
          </a:p>
        </p:txBody>
      </p:sp>
    </p:spTree>
    <p:extLst>
      <p:ext uri="{BB962C8B-B14F-4D97-AF65-F5344CB8AC3E}">
        <p14:creationId xmlns:p14="http://schemas.microsoft.com/office/powerpoint/2010/main" val="2478674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buFont typeface="Arial" panose="020B0604020202020204" pitchFamily="34" charset="0"/>
              <a:buNone/>
            </a:pPr>
            <a:r>
              <a:rPr lang="pt-br" dirty="0"/>
              <a:t>O tipo</a:t>
            </a:r>
            <a:r>
              <a:rPr lang="pt-br" dirty="0">
                <a:solidFill>
                  <a:srgbClr val="000000"/>
                </a:solidFill>
              </a:rPr>
              <a:t>de chamada RequestResponse </a:t>
            </a:r>
            <a:r>
              <a:rPr lang="pt-br" dirty="0"/>
              <a:t>:</a:t>
            </a:r>
          </a:p>
          <a:p>
            <a:pPr marL="628650" lvl="1" indent="-171450" rtl="0">
              <a:buFont typeface="Arial" panose="020B0604020202020204" pitchFamily="34" charset="0"/>
              <a:buChar char="•"/>
            </a:pPr>
            <a:r>
              <a:rPr lang="pt-br" dirty="0"/>
              <a:t>Faz com que o AWS Lambda execute a função de forma síncrona e retorna a resposta imediatamente à </a:t>
            </a:r>
            <a:r>
              <a:rPr lang="pt-br" dirty="0">
                <a:solidFill>
                  <a:srgbClr val="000000"/>
                </a:solidFill>
              </a:rPr>
              <a:t>aplicação </a:t>
            </a:r>
            <a:r>
              <a:rPr lang="pt-br" dirty="0"/>
              <a:t>de chamada informando se a invocação aconteceu.</a:t>
            </a:r>
          </a:p>
          <a:p>
            <a:pPr marL="628650" lvl="1" indent="-171450" rtl="0">
              <a:buFont typeface="Arial" panose="020B0604020202020204" pitchFamily="34" charset="0"/>
              <a:buChar char="•"/>
            </a:pPr>
            <a:r>
              <a:rPr lang="pt-br" dirty="0"/>
              <a:t>Está disponível para aplicações</a:t>
            </a:r>
            <a:r>
              <a:rPr lang="pt-br" dirty="0">
                <a:solidFill>
                  <a:srgbClr val="000000"/>
                </a:solidFill>
              </a:rPr>
              <a:t> personalizadas</a:t>
            </a:r>
            <a:r>
              <a:rPr lang="pt-br" dirty="0"/>
              <a:t>.</a:t>
            </a:r>
            <a:endParaRPr lang="en-US" dirty="0"/>
          </a:p>
          <a:p>
            <a:pPr rtl="0"/>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pt-br" i="0" u="none" dirty="0"/>
              <a:t>Para obter mais informações, consulte</a:t>
            </a:r>
            <a:endParaRPr lang="en-US" i="1" u="none" dirty="0"/>
          </a:p>
          <a:p>
            <a:pPr marL="0" indent="0" rtl="0">
              <a:buFont typeface="Arial" panose="020B0604020202020204" pitchFamily="34" charset="0"/>
              <a:buNone/>
            </a:pPr>
            <a:r>
              <a:rPr lang="pt-br" dirty="0">
                <a:hlinkClick r:id="rId3"/>
              </a:rPr>
              <a:t>http://docs.aws.amazon.com/lambda/latest/dg/API_Invoke.html</a:t>
            </a:r>
            <a:r>
              <a:rPr lang="pt-br" dirty="0"/>
              <a:t>. </a:t>
            </a:r>
          </a:p>
          <a:p>
            <a:pPr rtl="0"/>
            <a:endParaRPr lang="en-US" b="1" dirty="0"/>
          </a:p>
        </p:txBody>
      </p:sp>
    </p:spTree>
    <p:extLst>
      <p:ext uri="{BB962C8B-B14F-4D97-AF65-F5344CB8AC3E}">
        <p14:creationId xmlns:p14="http://schemas.microsoft.com/office/powerpoint/2010/main" val="1440245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Há dois </a:t>
            </a:r>
            <a:r>
              <a:rPr lang="pt-br" dirty="0">
                <a:solidFill>
                  <a:srgbClr val="000000"/>
                </a:solidFill>
              </a:rPr>
              <a:t>tipos</a:t>
            </a:r>
            <a:r>
              <a:rPr lang="pt-br" dirty="0"/>
              <a:t> de permissões relacionadas às funções do Lambda: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Permissões de execução: as permissões que sua função Lambda</a:t>
            </a:r>
            <a:r>
              <a:rPr lang="pt-br" dirty="0">
                <a:solidFill>
                  <a:srgbClr val="000000"/>
                </a:solidFill>
              </a:rPr>
              <a:t> precisa para </a:t>
            </a:r>
            <a:r>
              <a:rPr lang="pt-br" dirty="0"/>
              <a:t>acessar outros recursos da AWS em sua conta. Para conceder essas permissões, basta criar uma função do IAM, conhecida como </a:t>
            </a:r>
            <a:r>
              <a:rPr lang="pt-br" i="1" dirty="0"/>
              <a:t>função de execução</a:t>
            </a:r>
            <a:r>
              <a:rPr lang="pt-br" dirty="0"/>
              <a:t>. </a:t>
            </a:r>
            <a:r>
              <a:rPr lang="pt-br" sz="1200" dirty="0">
                <a:ea typeface="Amazon Ember Light" charset="0"/>
                <a:cs typeface="Amazon Ember Light" charset="0"/>
              </a:rPr>
              <a:t>Funções de execução determinam o que sua função pode fazer.</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Permissões de invocação: as permissões que a fonte do evento </a:t>
            </a:r>
            <a:r>
              <a:rPr lang="pt-br" dirty="0">
                <a:solidFill>
                  <a:srgbClr val="000000"/>
                </a:solidFill>
              </a:rPr>
              <a:t>precisa para </a:t>
            </a:r>
            <a:r>
              <a:rPr lang="pt-br" dirty="0"/>
              <a:t>se comunicar com sua função Lambda. Dependendo do modelo de invocação (</a:t>
            </a:r>
            <a:r>
              <a:rPr lang="pt-br" dirty="0">
                <a:solidFill>
                  <a:srgbClr val="000000"/>
                </a:solidFill>
              </a:rPr>
              <a:t>modelo</a:t>
            </a:r>
            <a:r>
              <a:rPr lang="pt-br" dirty="0"/>
              <a:t> push ou pull), você pode conceder essas permissões usando a função de execução ou as políticas de recursos (a política de acesso associada à função do Lambda). </a:t>
            </a:r>
            <a:r>
              <a:rPr lang="pt-br" sz="1200" dirty="0">
                <a:ea typeface="Amazon Ember Light" charset="0"/>
                <a:cs typeface="Amazon Ember Light" charset="0"/>
              </a:rPr>
              <a:t>Funções de invocação determinam quem pode executar sua função.</a:t>
            </a:r>
            <a:endParaRPr lang="en-US" baseline="0" dirty="0"/>
          </a:p>
          <a:p>
            <a:pPr marL="0" lvl="0" indent="0" rtl="0">
              <a:buFont typeface="Arial" panose="020B0604020202020204" pitchFamily="34" charset="0"/>
              <a:buNone/>
            </a:pPr>
            <a:endParaRPr lang="en-US" b="1" i="0" dirty="0"/>
          </a:p>
          <a:p>
            <a:pPr marL="0" lvl="0" indent="0" rtl="0">
              <a:buFont typeface="Arial" panose="020B0604020202020204" pitchFamily="34" charset="0"/>
              <a:buNone/>
            </a:pPr>
            <a:r>
              <a:rPr lang="pt-br" b="1" i="0" dirty="0"/>
              <a:t>Observação:</a:t>
            </a:r>
            <a:r>
              <a:rPr lang="en-us" b="1" i="1" dirty="0"/>
              <a:t> </a:t>
            </a:r>
            <a:r>
              <a:rPr lang="pt-br" i="0" dirty="0"/>
              <a:t>Se a aplicação</a:t>
            </a:r>
            <a:r>
              <a:rPr lang="pt-br" i="0" dirty="0">
                <a:solidFill>
                  <a:srgbClr val="000000"/>
                </a:solidFill>
              </a:rPr>
              <a:t>definida pelo usuário </a:t>
            </a:r>
            <a:r>
              <a:rPr lang="pt-br" i="0" dirty="0"/>
              <a:t> e a função do Lambda que ele chama pertencerem à mesma conta da AWS, você não </a:t>
            </a:r>
            <a:r>
              <a:rPr lang="pt-br" i="0" dirty="0">
                <a:solidFill>
                  <a:srgbClr val="000000"/>
                </a:solidFill>
              </a:rPr>
              <a:t>precisa</a:t>
            </a:r>
            <a:r>
              <a:rPr lang="pt-br" i="0" dirty="0"/>
              <a:t> conceder permissões explícitas.</a:t>
            </a:r>
          </a:p>
          <a:p>
            <a:pPr marL="0" lvl="0" indent="0" rtl="0">
              <a:buFont typeface="Arial" panose="020B0604020202020204" pitchFamily="34" charset="0"/>
              <a:buNone/>
            </a:pPr>
            <a:endParaRPr lang="en-US" i="0" baseline="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i="0" dirty="0"/>
              <a:t>Para obter mais informações, consulte </a:t>
            </a:r>
            <a:r>
              <a:rPr lang="pt-br" dirty="0">
                <a:hlinkClick r:id="rId3"/>
              </a:rPr>
              <a:t>http://docs.aws.amazon.com/lambda/latest/dg/intro-permission-model.html</a:t>
            </a:r>
            <a:r>
              <a:rPr lang="pt-br" dirty="0"/>
              <a:t>. </a:t>
            </a:r>
          </a:p>
          <a:p>
            <a:pPr rtl="0"/>
            <a:endParaRPr lang="en-US" dirty="0"/>
          </a:p>
        </p:txBody>
      </p:sp>
    </p:spTree>
    <p:extLst>
      <p:ext uri="{BB962C8B-B14F-4D97-AF65-F5344CB8AC3E}">
        <p14:creationId xmlns:p14="http://schemas.microsoft.com/office/powerpoint/2010/main" val="2708238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40678" cy="4024628"/>
          </a:xfrm>
        </p:spPr>
        <p:txBody>
          <a:bodyPr rtlCol="0"/>
          <a:lstStyle/>
          <a:p>
            <a:pPr marL="0" indent="0" rtl="0">
              <a:buFont typeface="Arial" panose="020B0604020202020204" pitchFamily="34" charset="0"/>
              <a:buNone/>
            </a:pPr>
            <a:r>
              <a:rPr lang="pt-br" dirty="0">
                <a:solidFill>
                  <a:srgbClr val="000000"/>
                </a:solidFill>
                <a:latin typeface="+mn-lt"/>
              </a:rPr>
              <a:t>Mergulhando mais profundamente</a:t>
            </a:r>
            <a:r>
              <a:rPr lang="pt-br" dirty="0">
                <a:latin typeface="+mn-lt"/>
              </a:rPr>
              <a:t> nas permissões do AWS Lambda, quando sua função do Lambda é executada, ela pode acessar outros recursos da AWS em sua conta, como buckets do S3, </a:t>
            </a:r>
            <a:r>
              <a:rPr lang="pt-br" dirty="0">
                <a:solidFill>
                  <a:srgbClr val="000000"/>
                </a:solidFill>
                <a:latin typeface="+mn-lt"/>
              </a:rPr>
              <a:t>CloudWatch Logs</a:t>
            </a:r>
            <a:r>
              <a:rPr lang="pt-br" dirty="0">
                <a:latin typeface="+mn-lt"/>
              </a:rPr>
              <a:t>, e fluxos do Amazon Kinesis, mas você deve concede as </a:t>
            </a:r>
            <a:r>
              <a:rPr lang="pt-br" dirty="0">
                <a:solidFill>
                  <a:srgbClr val="000000"/>
                </a:solidFill>
                <a:latin typeface="+mn-lt"/>
              </a:rPr>
              <a:t>permissões necessárias.</a:t>
            </a:r>
            <a:r>
              <a:rPr lang="pt-br" dirty="0">
                <a:latin typeface="+mn-lt"/>
              </a:rPr>
              <a:t>   </a:t>
            </a:r>
            <a:r>
              <a:rPr lang="pt-br" dirty="0">
                <a:solidFill>
                  <a:srgbClr val="000000"/>
                </a:solidFill>
                <a:latin typeface="+mn-lt"/>
              </a:rPr>
              <a:t>Você deve criar</a:t>
            </a:r>
            <a:r>
              <a:rPr lang="pt-br" dirty="0">
                <a:latin typeface="+mn-lt"/>
              </a:rPr>
              <a:t> uma função de execução por meio do IAM, conceder permissão ao AWS Lambda para </a:t>
            </a:r>
            <a:r>
              <a:rPr lang="pt-br" dirty="0">
                <a:solidFill>
                  <a:srgbClr val="000000"/>
                </a:solidFill>
                <a:latin typeface="+mn-lt"/>
              </a:rPr>
              <a:t>assumir a função e</a:t>
            </a:r>
            <a:r>
              <a:rPr lang="pt-br" dirty="0">
                <a:latin typeface="+mn-lt"/>
              </a:rPr>
              <a:t> associar uma política de acesso à função que concede as permissões necessárias.</a:t>
            </a:r>
          </a:p>
          <a:p>
            <a:pPr marL="0" indent="0" rtl="0">
              <a:buFont typeface="Arial" panose="020B0604020202020204" pitchFamily="34" charset="0"/>
              <a:buNone/>
            </a:pPr>
            <a:endParaRPr lang="en-US" baseline="0" dirty="0">
              <a:latin typeface="+mn-lt"/>
            </a:endParaRPr>
          </a:p>
          <a:p>
            <a:pPr marL="0" indent="0" rtl="0">
              <a:buFont typeface="Arial" panose="020B0604020202020204" pitchFamily="34" charset="0"/>
              <a:buNone/>
            </a:pPr>
            <a:r>
              <a:rPr lang="pt-br" dirty="0">
                <a:latin typeface="+mn-lt"/>
              </a:rPr>
              <a:t>Cada função do IAM tem duas políticas associadas:</a:t>
            </a:r>
          </a:p>
          <a:p>
            <a:pPr marL="171450" lvl="0" indent="-171450" rtl="0">
              <a:buFont typeface="Arial" panose="020B0604020202020204" pitchFamily="34" charset="0"/>
              <a:buChar char="•"/>
            </a:pPr>
            <a:r>
              <a:rPr lang="pt-br" dirty="0">
                <a:latin typeface="+mn-lt"/>
              </a:rPr>
              <a:t>Política de acesso: concede à sua função do Lambda as permissões de recursos que ela precisa.  (Exemplo de política de acesso: </a:t>
            </a:r>
            <a:r>
              <a:rPr lang="pt-br" dirty="0">
                <a:solidFill>
                  <a:srgbClr val="000000"/>
                </a:solidFill>
                <a:latin typeface="+mn-lt"/>
              </a:rPr>
              <a:t>se</a:t>
            </a:r>
            <a:r>
              <a:rPr lang="pt-br" dirty="0">
                <a:latin typeface="+mn-lt"/>
              </a:rPr>
              <a:t> sua função do Lambda gravar logs para sua função no Amazon CloudWatch Logs, você concede permissões para as</a:t>
            </a:r>
            <a:r>
              <a:rPr lang="pt-br" dirty="0">
                <a:solidFill>
                  <a:srgbClr val="000000"/>
                </a:solidFill>
                <a:latin typeface="+mn-lt"/>
              </a:rPr>
              <a:t>ações</a:t>
            </a:r>
            <a:r>
              <a:rPr lang="pt-br" dirty="0">
                <a:latin typeface="+mn-lt"/>
              </a:rPr>
              <a:t> do CloudWatch Logs para criar um grupo de logs  e fluxo de log e gravar no fluxo de log como </a:t>
            </a:r>
            <a:r>
              <a:rPr lang="pt-br" dirty="0">
                <a:solidFill>
                  <a:srgbClr val="000000"/>
                </a:solidFill>
                <a:latin typeface="+mn-lt"/>
              </a:rPr>
              <a:t>mostrado</a:t>
            </a:r>
            <a:r>
              <a:rPr lang="pt-br" dirty="0">
                <a:latin typeface="+mn-lt"/>
              </a:rPr>
              <a:t>.)</a:t>
            </a:r>
          </a:p>
          <a:p>
            <a:pPr marL="171450" lvl="0" indent="-171450" rtl="0">
              <a:buFont typeface="Arial" panose="020B0604020202020204" pitchFamily="34" charset="0"/>
              <a:buChar char="•"/>
            </a:pPr>
            <a:r>
              <a:rPr lang="pt-br" dirty="0">
                <a:latin typeface="+mn-lt"/>
              </a:rPr>
              <a:t>Política de confiança: identifica quem pode assumir a função.  (Exemplo de política de confiança: conceda permissões do AWS Lambda para assumir a função usando uma política de confiança.) </a:t>
            </a:r>
          </a:p>
          <a:p>
            <a:pPr marL="171450" lvl="0" indent="-171450" rtl="0">
              <a:buFont typeface="Arial" panose="020B0604020202020204" pitchFamily="34" charset="0"/>
              <a:buChar char="•"/>
            </a:pPr>
            <a:endParaRPr lang="en-US" b="1" u="sng" baseline="0" dirty="0">
              <a:latin typeface="+mn-lt"/>
            </a:endParaRPr>
          </a:p>
          <a:p>
            <a:pPr marL="0" lvl="0" indent="0" rtl="0">
              <a:buFont typeface="Arial" panose="020B0604020202020204" pitchFamily="34" charset="0"/>
              <a:buNone/>
            </a:pPr>
            <a:r>
              <a:rPr lang="pt-br" b="1" dirty="0">
                <a:latin typeface="+mn-lt"/>
              </a:rPr>
              <a:t>Importante:</a:t>
            </a:r>
            <a:r>
              <a:rPr lang="pt-br" dirty="0">
                <a:latin typeface="+mn-lt"/>
              </a:rPr>
              <a:t> o </a:t>
            </a:r>
            <a:r>
              <a:rPr lang="pt-br" dirty="0">
                <a:solidFill>
                  <a:srgbClr val="000000"/>
                </a:solidFill>
                <a:latin typeface="+mn-lt"/>
              </a:rPr>
              <a:t>usuário</a:t>
            </a:r>
            <a:r>
              <a:rPr lang="pt-br" dirty="0">
                <a:latin typeface="+mn-lt"/>
              </a:rPr>
              <a:t> que está criando a função do IAM está concedendo permissão ao AWS Lambda para assumir essa função. Para conceder permissão, o </a:t>
            </a:r>
            <a:r>
              <a:rPr lang="pt-br" dirty="0">
                <a:solidFill>
                  <a:srgbClr val="000000"/>
                </a:solidFill>
                <a:latin typeface="+mn-lt"/>
              </a:rPr>
              <a:t>usuário</a:t>
            </a:r>
            <a:r>
              <a:rPr lang="pt-br" dirty="0">
                <a:latin typeface="+mn-lt"/>
              </a:rPr>
              <a:t> deve ter permissão para a ação </a:t>
            </a:r>
            <a:r>
              <a:rPr lang="pt-br" dirty="0">
                <a:solidFill>
                  <a:srgbClr val="000000"/>
                </a:solidFill>
                <a:latin typeface="+mn-lt"/>
              </a:rPr>
              <a:t>iam</a:t>
            </a:r>
            <a:r>
              <a:rPr lang="pt-br" dirty="0">
                <a:latin typeface="+mn-lt"/>
              </a:rPr>
              <a:t>:PassRole </a:t>
            </a:r>
            <a:r>
              <a:rPr lang="pt-br" dirty="0">
                <a:solidFill>
                  <a:srgbClr val="000000"/>
                </a:solidFill>
                <a:latin typeface="+mn-lt"/>
              </a:rPr>
              <a:t>.</a:t>
            </a:r>
            <a:r>
              <a:rPr lang="pt-br" dirty="0">
                <a:latin typeface="+mn-lt"/>
              </a:rPr>
              <a:t> </a:t>
            </a:r>
            <a:r>
              <a:rPr lang="pt-br" dirty="0">
                <a:solidFill>
                  <a:srgbClr val="000000"/>
                </a:solidFill>
                <a:latin typeface="+mn-lt"/>
              </a:rPr>
              <a:t>Os administradores </a:t>
            </a:r>
            <a:r>
              <a:rPr lang="pt-br" dirty="0">
                <a:latin typeface="+mn-lt"/>
              </a:rPr>
              <a:t>têm permissões completas, incluindo </a:t>
            </a:r>
            <a:r>
              <a:rPr lang="pt-br" dirty="0">
                <a:solidFill>
                  <a:srgbClr val="000000"/>
                </a:solidFill>
                <a:latin typeface="+mn-lt"/>
              </a:rPr>
              <a:t>iam</a:t>
            </a:r>
            <a:r>
              <a:rPr lang="pt-br" dirty="0">
                <a:latin typeface="+mn-lt"/>
              </a:rPr>
              <a:t>:PassRole.</a:t>
            </a:r>
          </a:p>
          <a:p>
            <a:pPr rtl="0"/>
            <a:endParaRPr lang="en-US" u="none" dirty="0">
              <a:latin typeface="+mn-lt"/>
            </a:endParaRPr>
          </a:p>
          <a:p>
            <a:pPr rtl="0"/>
            <a:r>
              <a:rPr lang="pt-br" i="0" u="none" dirty="0">
                <a:latin typeface="+mn-lt"/>
              </a:rPr>
              <a:t>Para obter mais informações, consulte:</a:t>
            </a:r>
            <a:endParaRPr lang="en-US" i="1" u="none" dirty="0">
              <a:latin typeface="+mn-lt"/>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u="none" dirty="0">
                <a:latin typeface="+mn-lt"/>
              </a:rPr>
              <a:t>Specifying permissions in a policy (Especificando permissões em uma política): </a:t>
            </a:r>
            <a:r>
              <a:rPr lang="pt-br" dirty="0">
                <a:latin typeface="+mn-lt"/>
                <a:hlinkClick r:id="rId3"/>
              </a:rPr>
              <a:t>http://docs.aws.amazon.com/AmazonS3/latest/dev/using-with-s3-actions.html</a:t>
            </a:r>
            <a:r>
              <a:rPr lang="pt-br" dirty="0">
                <a:latin typeface="+mn-lt"/>
              </a:rPr>
              <a:t> </a:t>
            </a:r>
            <a:endParaRPr lang="en-US" u="none" baseline="0" dirty="0">
              <a:latin typeface="+mn-lt"/>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u="none" dirty="0">
                <a:latin typeface="+mn-lt"/>
              </a:rPr>
              <a:t>Roles - delegation </a:t>
            </a:r>
            <a:r>
              <a:rPr lang="pt-br" dirty="0">
                <a:solidFill>
                  <a:srgbClr val="000000"/>
                </a:solidFill>
                <a:latin typeface="+mn-lt"/>
              </a:rPr>
              <a:t>and</a:t>
            </a:r>
            <a:r>
              <a:rPr lang="pt-br" u="none" dirty="0">
                <a:latin typeface="+mn-lt"/>
              </a:rPr>
              <a:t> federation (Funções - delegação e federação): </a:t>
            </a:r>
            <a:r>
              <a:rPr lang="pt-br" dirty="0">
                <a:latin typeface="+mn-lt"/>
                <a:hlinkClick r:id="rId4"/>
              </a:rPr>
              <a:t>http://docs.aws.amazon.com/IAM/latest/UserGuide/roles-toplevel.html</a:t>
            </a:r>
            <a:r>
              <a:rPr lang="pt-br" dirty="0">
                <a:latin typeface="+mn-lt"/>
              </a:rPr>
              <a:t> </a:t>
            </a:r>
          </a:p>
        </p:txBody>
      </p:sp>
    </p:spTree>
    <p:extLst>
      <p:ext uri="{BB962C8B-B14F-4D97-AF65-F5344CB8AC3E}">
        <p14:creationId xmlns:p14="http://schemas.microsoft.com/office/powerpoint/2010/main" val="11112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111047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Há dois </a:t>
            </a:r>
            <a:r>
              <a:rPr lang="pt-br" dirty="0">
                <a:solidFill>
                  <a:srgbClr val="000000"/>
                </a:solidFill>
              </a:rPr>
              <a:t>tipos</a:t>
            </a:r>
            <a:r>
              <a:rPr lang="pt-br" dirty="0"/>
              <a:t> de permissões relacionadas às funções do Lambda:</a:t>
            </a:r>
          </a:p>
          <a:p>
            <a:pPr marL="171450" indent="-171450" rtl="0">
              <a:buFont typeface="Arial" panose="020B0604020202020204" pitchFamily="34" charset="0"/>
              <a:buChar char="•"/>
            </a:pPr>
            <a:r>
              <a:rPr lang="pt-br" dirty="0"/>
              <a:t>Permissões de execução: as permissões que sua função Lambda</a:t>
            </a:r>
            <a:r>
              <a:rPr lang="pt-br" dirty="0">
                <a:solidFill>
                  <a:srgbClr val="000000"/>
                </a:solidFill>
              </a:rPr>
              <a:t> precisa para </a:t>
            </a:r>
            <a:r>
              <a:rPr lang="pt-br" dirty="0"/>
              <a:t>acessar outros recursos da AWS em sua conta. Para conceder essas permissões, basta criar uma função do IAM, conhecida como </a:t>
            </a:r>
            <a:r>
              <a:rPr lang="pt-br" i="1" dirty="0"/>
              <a:t>função de execução</a:t>
            </a:r>
            <a:r>
              <a:rPr lang="pt-br" dirty="0"/>
              <a:t>.</a:t>
            </a:r>
          </a:p>
          <a:p>
            <a:pPr marL="171450" indent="-171450" rtl="0">
              <a:buFont typeface="Arial" panose="020B0604020202020204" pitchFamily="34" charset="0"/>
              <a:buChar char="•"/>
            </a:pPr>
            <a:r>
              <a:rPr lang="pt-br" dirty="0"/>
              <a:t>Permissões de invocação: as permissões que a fonte do evento </a:t>
            </a:r>
            <a:r>
              <a:rPr lang="pt-br" dirty="0">
                <a:solidFill>
                  <a:srgbClr val="000000"/>
                </a:solidFill>
              </a:rPr>
              <a:t>precisa para </a:t>
            </a:r>
            <a:r>
              <a:rPr lang="pt-br" dirty="0"/>
              <a:t>se comunicar com sua função Lambda. Dependendo do modelo de invocação (</a:t>
            </a:r>
            <a:r>
              <a:rPr lang="pt-br" dirty="0">
                <a:solidFill>
                  <a:srgbClr val="000000"/>
                </a:solidFill>
              </a:rPr>
              <a:t>modelo</a:t>
            </a:r>
            <a:r>
              <a:rPr lang="pt-br" dirty="0"/>
              <a:t> push ou pull), você pode conceder essas permissões usando a função de execução ou as políticas de recursos (a política de acesso associada à função do Lambda).  </a:t>
            </a:r>
          </a:p>
          <a:p>
            <a:pPr marL="0" lvl="0" indent="0" rtl="0">
              <a:buFont typeface="Arial" panose="020B0604020202020204" pitchFamily="34" charset="0"/>
              <a:buNone/>
            </a:pPr>
            <a:endParaRPr lang="en-US" b="1" i="0" dirty="0"/>
          </a:p>
          <a:p>
            <a:pPr marL="0" lvl="0" indent="0" rtl="0">
              <a:buFont typeface="Arial" panose="020B0604020202020204" pitchFamily="34" charset="0"/>
              <a:buNone/>
            </a:pPr>
            <a:r>
              <a:rPr lang="pt-br" b="1" i="0" dirty="0"/>
              <a:t>Observação:</a:t>
            </a:r>
            <a:r>
              <a:rPr lang="en-us" b="1" i="1" dirty="0"/>
              <a:t> </a:t>
            </a:r>
            <a:r>
              <a:rPr lang="pt-br" i="0" dirty="0"/>
              <a:t>Se a aplicação</a:t>
            </a:r>
            <a:r>
              <a:rPr lang="pt-br" i="0" dirty="0">
                <a:solidFill>
                  <a:srgbClr val="000000"/>
                </a:solidFill>
              </a:rPr>
              <a:t>definida pelo usuário </a:t>
            </a:r>
            <a:r>
              <a:rPr lang="pt-br" i="0" dirty="0"/>
              <a:t> e a função do Lambda que ele chama pertencerem à mesma conta da AWS, você não </a:t>
            </a:r>
            <a:r>
              <a:rPr lang="pt-br" i="0" dirty="0">
                <a:solidFill>
                  <a:srgbClr val="000000"/>
                </a:solidFill>
              </a:rPr>
              <a:t>precisa</a:t>
            </a:r>
            <a:r>
              <a:rPr lang="pt-br" i="0" dirty="0"/>
              <a:t> conceder permissões explícitas.</a:t>
            </a:r>
          </a:p>
          <a:p>
            <a:pPr marL="0" lvl="0" indent="0" rtl="0">
              <a:buFont typeface="Arial" panose="020B0604020202020204" pitchFamily="34" charset="0"/>
              <a:buNone/>
            </a:pPr>
            <a:endParaRPr lang="en-US" i="0" baseline="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i="0" dirty="0"/>
              <a:t>Para obter mais informações, consulte </a:t>
            </a:r>
            <a:r>
              <a:rPr lang="pt-br" dirty="0">
                <a:hlinkClick r:id="rId3"/>
              </a:rPr>
              <a:t>http://docs.aws.amazon.com/lambda/latest/dg/intro-permission-model.html</a:t>
            </a:r>
            <a:r>
              <a:rPr lang="pt-br" dirty="0"/>
              <a:t>. </a:t>
            </a:r>
          </a:p>
        </p:txBody>
      </p:sp>
    </p:spTree>
    <p:extLst>
      <p:ext uri="{BB962C8B-B14F-4D97-AF65-F5344CB8AC3E}">
        <p14:creationId xmlns:p14="http://schemas.microsoft.com/office/powerpoint/2010/main" val="728356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44950"/>
          </a:xfrm>
        </p:spPr>
        <p:txBody>
          <a:bodyPr rtlCol="0"/>
          <a:lstStyle/>
          <a:p>
            <a:pPr marL="0" indent="0" rtl="0">
              <a:buFont typeface="Arial" panose="020B0604020202020204" pitchFamily="34" charset="0"/>
              <a:buNone/>
            </a:pPr>
            <a:r>
              <a:rPr lang="pt-br" dirty="0"/>
              <a:t>A entidade que invoca sua função do Lambda deve ter permissão para isso. </a:t>
            </a:r>
          </a:p>
          <a:p>
            <a:pPr marL="171450" lvl="0" indent="-171450" rtl="0">
              <a:buFont typeface="Arial" panose="020B0604020202020204" pitchFamily="34" charset="0"/>
              <a:buChar char="•"/>
            </a:pPr>
            <a:endParaRPr lang="en-US" dirty="0"/>
          </a:p>
          <a:p>
            <a:pPr marL="0" lvl="0" indent="0" rtl="0">
              <a:buFont typeface="Arial" panose="020B0604020202020204" pitchFamily="34" charset="0"/>
              <a:buNone/>
            </a:pPr>
            <a:r>
              <a:rPr lang="pt-br" dirty="0"/>
              <a:t>No  modelo de </a:t>
            </a:r>
            <a:r>
              <a:rPr lang="pt-br" i="1" dirty="0"/>
              <a:t>push </a:t>
            </a:r>
            <a:r>
              <a:rPr lang="pt-br" dirty="0"/>
              <a:t>a origem do evento (como o Amazon S3 ou uma </a:t>
            </a:r>
            <a:r>
              <a:rPr lang="pt-br" dirty="0">
                <a:solidFill>
                  <a:srgbClr val="000000"/>
                </a:solidFill>
              </a:rPr>
              <a:t>aplicação</a:t>
            </a:r>
            <a:r>
              <a:rPr lang="pt-br" dirty="0"/>
              <a:t> definida pelo usuário ) invoca sua função do Lambda publicando eventos. </a:t>
            </a:r>
          </a:p>
          <a:p>
            <a:pPr marL="171450" lvl="0" indent="-171450" rtl="0">
              <a:buFont typeface="Arial" panose="020B0604020202020204" pitchFamily="34" charset="0"/>
              <a:buChar char="•"/>
            </a:pPr>
            <a:r>
              <a:rPr lang="pt-br" dirty="0"/>
              <a:t>Você concede </a:t>
            </a:r>
            <a:r>
              <a:rPr lang="pt-br" dirty="0">
                <a:solidFill>
                  <a:srgbClr val="000000"/>
                </a:solidFill>
              </a:rPr>
              <a:t>permissões a essas fontes de eventos</a:t>
            </a:r>
            <a:r>
              <a:rPr lang="pt-br" dirty="0"/>
              <a:t> para invocar sua função do Lambda atualizando a política de acesso associada à função do Lambda.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 AWS Lambda fornece a API AddPermission para essa finalidade.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u="none"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i="0" u="none" dirty="0"/>
              <a:t>Para obter mais informações, consulte</a:t>
            </a:r>
            <a:endParaRPr lang="en-US" i="1" u="none"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hlinkClick r:id="rId3"/>
              </a:rPr>
              <a:t>http://docs.aws.amazon.com/lambda/latest/dg/API_AddPermission.html</a:t>
            </a:r>
            <a:r>
              <a:rPr lang="pt-br" dirty="0"/>
              <a:t>. </a:t>
            </a:r>
          </a:p>
          <a:p>
            <a:pPr marL="171450" lvl="0" indent="-171450" rtl="0">
              <a:buFont typeface="Arial" panose="020B0604020202020204" pitchFamily="34" charset="0"/>
              <a:buChar char="•"/>
            </a:pPr>
            <a:endParaRPr lang="en-US" dirty="0"/>
          </a:p>
          <a:p>
            <a:pPr marL="0" lvl="0" indent="0" rtl="0">
              <a:buFont typeface="Arial" panose="020B0604020202020204" pitchFamily="34" charset="0"/>
              <a:buNone/>
            </a:pPr>
            <a:r>
              <a:rPr lang="pt-br" b="1" i="0" dirty="0"/>
              <a:t>Observação:</a:t>
            </a:r>
            <a:r>
              <a:rPr lang="en-us" b="1" i="1" dirty="0"/>
              <a:t> </a:t>
            </a:r>
            <a:r>
              <a:rPr lang="pt-br" i="0" dirty="0"/>
              <a:t>Se a aplicação</a:t>
            </a:r>
            <a:r>
              <a:rPr lang="pt-br" i="0" dirty="0">
                <a:solidFill>
                  <a:srgbClr val="000000"/>
                </a:solidFill>
              </a:rPr>
              <a:t>definida pelo usuário </a:t>
            </a:r>
            <a:r>
              <a:rPr lang="pt-br" i="0" dirty="0"/>
              <a:t> e a função do Lambda que ele chama pertencerem à mesma conta da AWS, você não </a:t>
            </a:r>
            <a:r>
              <a:rPr lang="pt-br" i="0" dirty="0">
                <a:solidFill>
                  <a:srgbClr val="000000"/>
                </a:solidFill>
              </a:rPr>
              <a:t>precisa</a:t>
            </a:r>
            <a:r>
              <a:rPr lang="pt-br" i="0" dirty="0"/>
              <a:t> conceder permissões explícitas.</a:t>
            </a:r>
            <a:endParaRPr lang="en-US" i="1" dirty="0"/>
          </a:p>
          <a:p>
            <a:pPr marL="0" indent="0" rtl="0">
              <a:buFont typeface="Arial" panose="020B0604020202020204" pitchFamily="34" charset="0"/>
              <a:buNone/>
            </a:pPr>
            <a:endParaRPr lang="en-US" dirty="0"/>
          </a:p>
          <a:p>
            <a:pPr marL="0" indent="0" rtl="0">
              <a:buFont typeface="Arial" panose="020B0604020202020204" pitchFamily="34" charset="0"/>
              <a:buNone/>
            </a:pPr>
            <a:r>
              <a:rPr lang="pt-br" dirty="0"/>
              <a:t>No modelo </a:t>
            </a:r>
            <a:r>
              <a:rPr lang="pt-br" i="1" dirty="0"/>
              <a:t>pull </a:t>
            </a:r>
            <a:r>
              <a:rPr lang="pt-br" dirty="0"/>
              <a:t>o AWS Lambda invoca sua função do Lambda, mas </a:t>
            </a:r>
            <a:r>
              <a:rPr lang="pt-br" dirty="0">
                <a:solidFill>
                  <a:srgbClr val="000000"/>
                </a:solidFill>
              </a:rPr>
              <a:t>precisa</a:t>
            </a:r>
            <a:r>
              <a:rPr lang="pt-br" dirty="0"/>
              <a:t> ler suas origens de eventos (como um stream (fluxo) do Kinesis ou um stream do DynamoDB). </a:t>
            </a:r>
          </a:p>
          <a:p>
            <a:pPr marL="171450" lvl="0" indent="-171450" rtl="0">
              <a:buFont typeface="Arial" panose="020B0604020202020204" pitchFamily="34" charset="0"/>
              <a:buChar char="•"/>
            </a:pPr>
            <a:r>
              <a:rPr lang="pt-br" dirty="0">
                <a:solidFill>
                  <a:srgbClr val="000000"/>
                </a:solidFill>
              </a:rPr>
              <a:t>Você deve conceder</a:t>
            </a:r>
            <a:r>
              <a:rPr lang="pt-br" dirty="0"/>
              <a:t>permissão ao </a:t>
            </a:r>
            <a:r>
              <a:rPr lang="pt-br" dirty="0">
                <a:solidFill>
                  <a:srgbClr val="000000"/>
                </a:solidFill>
              </a:rPr>
              <a:t>AWS Lambda</a:t>
            </a:r>
            <a:r>
              <a:rPr lang="pt-br" dirty="0"/>
              <a:t> para ler do stream. </a:t>
            </a:r>
          </a:p>
          <a:p>
            <a:pPr marL="171450" lvl="0" indent="-171450" rtl="0">
              <a:buFont typeface="Arial" panose="020B0604020202020204" pitchFamily="34" charset="0"/>
              <a:buChar char="•"/>
            </a:pPr>
            <a:r>
              <a:rPr lang="pt-br" dirty="0"/>
              <a:t>Faça isso atualizando a função de execução associada à função do Lambda.</a:t>
            </a:r>
          </a:p>
        </p:txBody>
      </p:sp>
    </p:spTree>
    <p:extLst>
      <p:ext uri="{BB962C8B-B14F-4D97-AF65-F5344CB8AC3E}">
        <p14:creationId xmlns:p14="http://schemas.microsoft.com/office/powerpoint/2010/main" val="396795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buFont typeface="Arial" panose="020B0604020202020204" pitchFamily="34" charset="0"/>
              <a:buNone/>
            </a:pPr>
            <a:r>
              <a:rPr lang="pt-br" b="0" dirty="0">
                <a:solidFill>
                  <a:srgbClr val="000000"/>
                </a:solidFill>
                <a:latin typeface="+mn-lt"/>
              </a:rPr>
              <a:t>No</a:t>
            </a:r>
            <a:r>
              <a:rPr lang="pt-br" b="0" dirty="0">
                <a:latin typeface="+mn-lt"/>
              </a:rPr>
              <a:t> Exemplo A</a:t>
            </a:r>
            <a:r>
              <a:rPr lang="pt-br" b="0" dirty="0">
                <a:solidFill>
                  <a:srgbClr val="000000"/>
                </a:solidFill>
                <a:latin typeface="+mn-lt"/>
              </a:rPr>
              <a:t>, o Amazon</a:t>
            </a:r>
            <a:r>
              <a:rPr lang="pt-br" b="0" dirty="0">
                <a:latin typeface="+mn-lt"/>
              </a:rPr>
              <a:t> S3 está recebendo permissão principal para a ação </a:t>
            </a:r>
            <a:r>
              <a:rPr lang="pt-br" b="0" dirty="0">
                <a:solidFill>
                  <a:srgbClr val="000000"/>
                </a:solidFill>
                <a:latin typeface="+mn-lt"/>
                <a:cs typeface="Courier New" panose="02070309020205020404" pitchFamily="49" charset="0"/>
              </a:rPr>
              <a:t>lambda</a:t>
            </a:r>
            <a:r>
              <a:rPr lang="pt-br" b="0" dirty="0">
                <a:latin typeface="+mn-lt"/>
                <a:cs typeface="Courier New" panose="02070309020205020404" pitchFamily="49" charset="0"/>
              </a:rPr>
              <a:t>:InvokeFunction</a:t>
            </a:r>
            <a:r>
              <a:rPr lang="pt-br" b="0" dirty="0">
                <a:latin typeface="+mn-lt"/>
              </a:rPr>
              <a:t> </a:t>
            </a:r>
            <a:r>
              <a:rPr lang="pt-br" b="0" dirty="0">
                <a:solidFill>
                  <a:srgbClr val="000000"/>
                </a:solidFill>
                <a:latin typeface="+mn-lt"/>
              </a:rPr>
              <a:t> se a origem </a:t>
            </a:r>
            <a:r>
              <a:rPr lang="pt-br" b="0" dirty="0">
                <a:latin typeface="+mn-lt"/>
              </a:rPr>
              <a:t>do evento for um será </a:t>
            </a:r>
            <a:r>
              <a:rPr lang="pt-br" b="0" dirty="0">
                <a:solidFill>
                  <a:srgbClr val="000000"/>
                </a:solidFill>
                <a:latin typeface="+mn-lt"/>
                <a:cs typeface="Courier New" panose="02070309020205020404" pitchFamily="49" charset="0"/>
              </a:rPr>
              <a:t>examplebucket</a:t>
            </a:r>
            <a:r>
              <a:rPr lang="pt-br" b="0" dirty="0">
                <a:latin typeface="+mn-lt"/>
              </a:rPr>
              <a:t> e é de propriedade de uma conta específica da AWS </a:t>
            </a:r>
            <a:r>
              <a:rPr lang="pt-br" b="0" dirty="0">
                <a:solidFill>
                  <a:srgbClr val="000000"/>
                </a:solidFill>
                <a:latin typeface="+mn-lt"/>
              </a:rPr>
              <a:t>.</a:t>
            </a:r>
            <a:endParaRPr lang="en-US" b="0" baseline="0" dirty="0">
              <a:solidFill>
                <a:srgbClr val="000000"/>
              </a:solidFill>
              <a:latin typeface="+mn-lt"/>
            </a:endParaRPr>
          </a:p>
          <a:p>
            <a:pPr marL="0" indent="0" rtl="0">
              <a:buFont typeface="Arial" panose="020B0604020202020204" pitchFamily="34" charset="0"/>
              <a:buNone/>
            </a:pPr>
            <a:endParaRPr lang="en-US" b="0" baseline="0" dirty="0">
              <a:latin typeface="+mn-lt"/>
            </a:endParaRPr>
          </a:p>
          <a:p>
            <a:pPr marL="0" indent="0" rtl="0">
              <a:buFont typeface="Arial" panose="020B0604020202020204" pitchFamily="34" charset="0"/>
              <a:buNone/>
            </a:pPr>
            <a:r>
              <a:rPr lang="pt-br" b="0" dirty="0">
                <a:latin typeface="+mn-lt"/>
              </a:rPr>
              <a:t>No Exemplo B, o Amazon API Gateway está concedendo permissão principal para a ação </a:t>
            </a:r>
            <a:r>
              <a:rPr lang="pt-br" b="0" dirty="0">
                <a:solidFill>
                  <a:srgbClr val="000000"/>
                </a:solidFill>
                <a:latin typeface="+mn-lt"/>
              </a:rPr>
              <a:t>lambda</a:t>
            </a:r>
            <a:r>
              <a:rPr lang="pt-br" b="0" dirty="0">
                <a:latin typeface="+mn-lt"/>
              </a:rPr>
              <a:t>:InvokeFunction </a:t>
            </a:r>
            <a:r>
              <a:rPr lang="pt-br" b="0" dirty="0">
                <a:solidFill>
                  <a:srgbClr val="000000"/>
                </a:solidFill>
                <a:latin typeface="+mn-lt"/>
              </a:rPr>
              <a:t> desde</a:t>
            </a:r>
            <a:r>
              <a:rPr lang="pt-br" b="0" dirty="0">
                <a:latin typeface="+mn-lt"/>
              </a:rPr>
              <a:t> que a solicitação seja proveniente da sua ação </a:t>
            </a:r>
            <a:r>
              <a:rPr lang="pt-br" b="0" dirty="0">
                <a:solidFill>
                  <a:srgbClr val="000000"/>
                </a:solidFill>
                <a:latin typeface="+mn-lt"/>
              </a:rPr>
              <a:t>de recurso de API</a:t>
            </a:r>
            <a:r>
              <a:rPr lang="pt-br" b="0" dirty="0">
                <a:latin typeface="+mn-lt"/>
              </a:rPr>
              <a:t> da Amazon API Gateway.</a:t>
            </a:r>
          </a:p>
        </p:txBody>
      </p:sp>
    </p:spTree>
    <p:extLst>
      <p:ext uri="{BB962C8B-B14F-4D97-AF65-F5344CB8AC3E}">
        <p14:creationId xmlns:p14="http://schemas.microsoft.com/office/powerpoint/2010/main" val="1261223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Para obter mais informações, consulte </a:t>
            </a:r>
            <a:r>
              <a:rPr lang="pt-br" kern="1200" dirty="0">
                <a:solidFill>
                  <a:schemeClr val="tx1"/>
                </a:solidFill>
                <a:hlinkClick r:id="rId3"/>
              </a:rPr>
              <a:t>https://aws.amazon.com/lambda/pricing/</a:t>
            </a:r>
            <a:r>
              <a:rPr lang="pt-br" kern="1200" dirty="0">
                <a:solidFill>
                  <a:schemeClr val="tx1"/>
                </a:solidFill>
              </a:rPr>
              <a:t>. </a:t>
            </a:r>
          </a:p>
        </p:txBody>
      </p:sp>
    </p:spTree>
    <p:extLst>
      <p:ext uri="{BB962C8B-B14F-4D97-AF65-F5344CB8AC3E}">
        <p14:creationId xmlns:p14="http://schemas.microsoft.com/office/powerpoint/2010/main" val="183475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A programação de uma função do Lambda usando o AWS Lambda só está disponível por meio do console do AWS Lambda.  O console fornece o </a:t>
            </a:r>
            <a:r>
              <a:rPr lang="pt-br" b="1" dirty="0">
                <a:solidFill>
                  <a:srgbClr val="000000"/>
                </a:solidFill>
              </a:rPr>
              <a:t>Evento</a:t>
            </a:r>
            <a:r>
              <a:rPr lang="pt-br" dirty="0"/>
              <a:t> </a:t>
            </a:r>
            <a:r>
              <a:rPr lang="pt-br" b="1" dirty="0"/>
              <a:t>Scheduled (programado) </a:t>
            </a:r>
            <a:r>
              <a:rPr lang="pt-br" dirty="0"/>
              <a:t>como uma fonte de evento, que é </a:t>
            </a:r>
            <a:r>
              <a:rPr lang="pt-br" dirty="0">
                <a:solidFill>
                  <a:srgbClr val="000000"/>
                </a:solidFill>
              </a:rPr>
              <a:t>escolhida</a:t>
            </a:r>
            <a:r>
              <a:rPr lang="pt-br" dirty="0"/>
              <a:t> durante </a:t>
            </a:r>
            <a:r>
              <a:rPr lang="pt-br" dirty="0">
                <a:solidFill>
                  <a:srgbClr val="000000"/>
                </a:solidFill>
              </a:rPr>
              <a:t>a criação</a:t>
            </a:r>
            <a:r>
              <a:rPr lang="pt-br" dirty="0"/>
              <a:t> da função.</a:t>
            </a:r>
          </a:p>
          <a:p>
            <a:pPr rtl="0"/>
            <a:endParaRPr lang="en-US" baseline="0" dirty="0"/>
          </a:p>
          <a:p>
            <a:pPr rtl="0"/>
            <a:r>
              <a:rPr lang="pt-br" dirty="0"/>
              <a:t>Para obter mais informações, consulte </a:t>
            </a:r>
            <a:r>
              <a:rPr lang="pt-br" dirty="0">
                <a:hlinkClick r:id="rId3"/>
              </a:rPr>
              <a:t>http://docs.aws.amazon.com/lambda/latest/dg/getting-started-scheduled-events.html</a:t>
            </a:r>
            <a:r>
              <a:rPr lang="pt-br" dirty="0"/>
              <a:t>. </a:t>
            </a:r>
          </a:p>
          <a:p>
            <a:pPr marL="0" indent="0" rtl="0">
              <a:buFont typeface="Arial" panose="020B0604020202020204" pitchFamily="34" charset="0"/>
              <a:buNone/>
            </a:pPr>
            <a:endParaRPr lang="en-US" dirty="0"/>
          </a:p>
          <a:p>
            <a:pPr rtl="0"/>
            <a:endParaRPr lang="en-US" dirty="0"/>
          </a:p>
        </p:txBody>
      </p:sp>
    </p:spTree>
    <p:extLst>
      <p:ext uri="{BB962C8B-B14F-4D97-AF65-F5344CB8AC3E}">
        <p14:creationId xmlns:p14="http://schemas.microsoft.com/office/powerpoint/2010/main" val="2161374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O Lambda tenta impor poucas restrições à linguagem normal e às atividades do sistema operacional; as</a:t>
            </a:r>
            <a:r>
              <a:rPr lang="pt-br" b="0" dirty="0"/>
              <a:t> restrições seguem listadas aqui.</a:t>
            </a:r>
            <a:endParaRPr lang="en-US" b="0" dirty="0"/>
          </a:p>
          <a:p>
            <a:pPr rtl="0"/>
            <a:endParaRPr lang="en-US" dirty="0"/>
          </a:p>
        </p:txBody>
      </p:sp>
    </p:spTree>
    <p:extLst>
      <p:ext uri="{BB962C8B-B14F-4D97-AF65-F5344CB8AC3E}">
        <p14:creationId xmlns:p14="http://schemas.microsoft.com/office/powerpoint/2010/main" val="1755102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versionamento </a:t>
            </a:r>
            <a:r>
              <a:rPr lang="pt-br" dirty="0">
                <a:solidFill>
                  <a:srgbClr val="000000"/>
                </a:solidFill>
              </a:rPr>
              <a:t>permite</a:t>
            </a:r>
            <a:r>
              <a:rPr lang="pt-br" dirty="0"/>
              <a:t> que você publique uma ou mais versões da função do Lambda. Sempre que publicar uma versão, o AWS Lambda copia a $LATEST version (código e configuração) para criar uma nova versão. Ao publicar versões adicionais, o AWS Lambda atribui um número sequencial que aumenta conforme o versionamento.</a:t>
            </a:r>
          </a:p>
          <a:p>
            <a:pPr rtl="0"/>
            <a:endParaRPr lang="en-US" dirty="0"/>
          </a:p>
          <a:p>
            <a:pPr rtl="0"/>
            <a:r>
              <a:rPr lang="pt-br" dirty="0"/>
              <a:t>Para obter mais informações sobre versionamento, consulte </a:t>
            </a:r>
            <a:r>
              <a:rPr lang="pt-br" dirty="0">
                <a:hlinkClick r:id="rId3"/>
              </a:rPr>
              <a:t>http://docs.aws.amazon.com/lambda/latest/dg/versioning-intro.html</a:t>
            </a:r>
            <a:r>
              <a:rPr lang="pt-br" dirty="0"/>
              <a:t>. </a:t>
            </a:r>
          </a:p>
          <a:p>
            <a:pPr rtl="0"/>
            <a:endParaRPr lang="en-US" dirty="0"/>
          </a:p>
          <a:p>
            <a:pPr rtl="0"/>
            <a:r>
              <a:rPr lang="pt-br" dirty="0"/>
              <a:t>Você pode criar aliases para a função do Lambda. Um alias é um recurso do Lambda e tem seu próprio ARN exclusivo.</a:t>
            </a:r>
          </a:p>
          <a:p>
            <a:pPr rtl="0"/>
            <a:endParaRPr lang="en-US" dirty="0"/>
          </a:p>
          <a:p>
            <a:pPr rtl="0"/>
            <a:r>
              <a:rPr lang="pt-br" dirty="0"/>
              <a:t>Um alias é como um indicador para uma versão específica da função do Lambda. Ele </a:t>
            </a:r>
            <a:r>
              <a:rPr lang="pt-br" dirty="0">
                <a:solidFill>
                  <a:srgbClr val="000000"/>
                </a:solidFill>
              </a:rPr>
              <a:t>permite que</a:t>
            </a:r>
            <a:r>
              <a:rPr lang="pt-br" dirty="0"/>
              <a:t> você acesse a função do Lambda sem ter que saber a versão específica que o alias está apontando.</a:t>
            </a:r>
          </a:p>
          <a:p>
            <a:pPr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obter mais informações sobre aliases, consulte </a:t>
            </a:r>
            <a:r>
              <a:rPr lang="pt-br" dirty="0">
                <a:hlinkClick r:id="rId4"/>
              </a:rPr>
              <a:t>http://docs.aws.amazon.com/lambda/latest/dg/aliases-intro.html</a:t>
            </a:r>
            <a:r>
              <a:rPr lang="pt-br" dirty="0"/>
              <a:t>. </a:t>
            </a:r>
          </a:p>
          <a:p>
            <a:pPr rtl="0"/>
            <a:endParaRPr lang="en-US" dirty="0"/>
          </a:p>
          <a:p>
            <a:pPr marL="0" indent="0" rtl="0">
              <a:buFont typeface="Arial" panose="020B0604020202020204" pitchFamily="34" charset="0"/>
              <a:buNone/>
            </a:pPr>
            <a:endParaRPr lang="en-US" dirty="0"/>
          </a:p>
        </p:txBody>
      </p:sp>
    </p:spTree>
    <p:extLst>
      <p:ext uri="{BB962C8B-B14F-4D97-AF65-F5344CB8AC3E}">
        <p14:creationId xmlns:p14="http://schemas.microsoft.com/office/powerpoint/2010/main" val="421449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O diagrama ilustra a publicação de uma versão $LATEST, com um alias </a:t>
            </a:r>
            <a:r>
              <a:rPr lang="pt-br" dirty="0">
                <a:solidFill>
                  <a:srgbClr val="000000"/>
                </a:solidFill>
              </a:rPr>
              <a:t>BETA</a:t>
            </a:r>
            <a:r>
              <a:rPr lang="pt-br" dirty="0"/>
              <a:t> apontando para a </a:t>
            </a:r>
            <a:r>
              <a:rPr lang="pt-br" dirty="0">
                <a:solidFill>
                  <a:srgbClr val="000000"/>
                </a:solidFill>
              </a:rPr>
              <a:t>Version</a:t>
            </a:r>
            <a:r>
              <a:rPr lang="pt-br" dirty="0"/>
              <a:t> 1 para </a:t>
            </a:r>
            <a:r>
              <a:rPr lang="pt-br" dirty="0">
                <a:solidFill>
                  <a:srgbClr val="000000"/>
                </a:solidFill>
              </a:rPr>
              <a:t>permitir</a:t>
            </a:r>
            <a:r>
              <a:rPr lang="pt-br" dirty="0"/>
              <a:t> testes.  Depois de testar a versão </a:t>
            </a:r>
            <a:r>
              <a:rPr lang="pt-br" dirty="0">
                <a:solidFill>
                  <a:srgbClr val="000000"/>
                </a:solidFill>
              </a:rPr>
              <a:t>BETA</a:t>
            </a:r>
            <a:r>
              <a:rPr lang="pt-br" dirty="0"/>
              <a:t> você pode definir um alias PROD para mapear a </a:t>
            </a:r>
            <a:r>
              <a:rPr lang="pt-br" dirty="0">
                <a:solidFill>
                  <a:srgbClr val="000000"/>
                </a:solidFill>
              </a:rPr>
              <a:t>Version</a:t>
            </a:r>
            <a:r>
              <a:rPr lang="pt-br" dirty="0"/>
              <a:t> 1.</a:t>
            </a:r>
            <a:endParaRPr lang="en-US" dirty="0"/>
          </a:p>
        </p:txBody>
      </p:sp>
    </p:spTree>
    <p:extLst>
      <p:ext uri="{BB962C8B-B14F-4D97-AF65-F5344CB8AC3E}">
        <p14:creationId xmlns:p14="http://schemas.microsoft.com/office/powerpoint/2010/main" val="1304317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32250"/>
          </a:xfrm>
        </p:spPr>
        <p:txBody>
          <a:bodyPr rtlCol="0"/>
          <a:lstStyle/>
          <a:p>
            <a:pPr rtl="0"/>
            <a:r>
              <a:rPr lang="pt-br" dirty="0"/>
              <a:t>Você pode configurar a função do Lambda para</a:t>
            </a:r>
            <a:r>
              <a:rPr lang="pt-br" dirty="0">
                <a:solidFill>
                  <a:srgbClr val="000000"/>
                </a:solidFill>
              </a:rPr>
              <a:t> englobar o código adicional</a:t>
            </a:r>
            <a:r>
              <a:rPr lang="pt-br" dirty="0"/>
              <a:t> e o conteúdo </a:t>
            </a:r>
            <a:r>
              <a:rPr lang="pt-br" dirty="0">
                <a:solidFill>
                  <a:srgbClr val="000000"/>
                </a:solidFill>
              </a:rPr>
              <a:t>como</a:t>
            </a:r>
            <a:r>
              <a:rPr lang="pt-br" dirty="0"/>
              <a:t> camadas. Uma camada</a:t>
            </a:r>
            <a:r>
              <a:rPr lang="en-us" i="1" dirty="0"/>
              <a:t> </a:t>
            </a:r>
            <a:r>
              <a:rPr lang="en-us" dirty="0"/>
              <a:t>é um </a:t>
            </a:r>
            <a:r>
              <a:rPr lang="en-us" dirty="0" err="1"/>
              <a:t>arquivo</a:t>
            </a:r>
            <a:r>
              <a:rPr lang="en-us" dirty="0"/>
              <a:t> ZIP que </a:t>
            </a:r>
            <a:r>
              <a:rPr lang="en-us" dirty="0" err="1"/>
              <a:t>contém</a:t>
            </a:r>
            <a:r>
              <a:rPr lang="en-us" dirty="0"/>
              <a:t> </a:t>
            </a:r>
            <a:r>
              <a:rPr lang="en-us" dirty="0" err="1"/>
              <a:t>bibliotecas</a:t>
            </a:r>
            <a:r>
              <a:rPr lang="en-us" dirty="0"/>
              <a:t>, um tempo de </a:t>
            </a:r>
            <a:r>
              <a:rPr lang="en-us" dirty="0" err="1"/>
              <a:t>execução</a:t>
            </a:r>
            <a:r>
              <a:rPr lang="en-us" dirty="0"/>
              <a:t> </a:t>
            </a:r>
            <a:r>
              <a:rPr lang="en-us" dirty="0" err="1"/>
              <a:t>personalizado</a:t>
            </a:r>
            <a:r>
              <a:rPr lang="en-us" dirty="0"/>
              <a:t> </a:t>
            </a:r>
            <a:r>
              <a:rPr lang="en-us" dirty="0" err="1"/>
              <a:t>ou</a:t>
            </a:r>
            <a:r>
              <a:rPr lang="en-us" dirty="0"/>
              <a:t> </a:t>
            </a:r>
            <a:r>
              <a:rPr lang="en-us" dirty="0" err="1"/>
              <a:t>outras</a:t>
            </a:r>
            <a:r>
              <a:rPr lang="en-us" dirty="0"/>
              <a:t> </a:t>
            </a:r>
            <a:r>
              <a:rPr lang="en-us" dirty="0" err="1"/>
              <a:t>dependências</a:t>
            </a:r>
            <a:r>
              <a:rPr lang="en-us" dirty="0"/>
              <a:t>. Com </a:t>
            </a:r>
            <a:r>
              <a:rPr lang="en-us" dirty="0" err="1"/>
              <a:t>camadas</a:t>
            </a:r>
            <a:r>
              <a:rPr lang="en-us" dirty="0"/>
              <a:t>, </a:t>
            </a:r>
            <a:r>
              <a:rPr lang="en-us" dirty="0" err="1"/>
              <a:t>você</a:t>
            </a:r>
            <a:r>
              <a:rPr lang="en-us" dirty="0"/>
              <a:t> </a:t>
            </a:r>
            <a:r>
              <a:rPr lang="en-us" dirty="0" err="1"/>
              <a:t>pode</a:t>
            </a:r>
            <a:r>
              <a:rPr lang="en-us" dirty="0"/>
              <a:t> </a:t>
            </a:r>
            <a:r>
              <a:rPr lang="en-us" dirty="0" err="1"/>
              <a:t>usar</a:t>
            </a:r>
            <a:r>
              <a:rPr lang="en-us" dirty="0"/>
              <a:t> as </a:t>
            </a:r>
            <a:r>
              <a:rPr lang="en-us" dirty="0" err="1"/>
              <a:t>bibliotecas</a:t>
            </a:r>
            <a:r>
              <a:rPr lang="en-us" dirty="0"/>
              <a:t> </a:t>
            </a:r>
            <a:r>
              <a:rPr lang="en-us" dirty="0" err="1"/>
              <a:t>na</a:t>
            </a:r>
            <a:r>
              <a:rPr lang="en-us" dirty="0"/>
              <a:t> </a:t>
            </a:r>
            <a:r>
              <a:rPr lang="en-us" dirty="0" err="1"/>
              <a:t>sua</a:t>
            </a:r>
            <a:r>
              <a:rPr lang="en-us" dirty="0"/>
              <a:t> </a:t>
            </a:r>
            <a:r>
              <a:rPr lang="en-us" dirty="0" err="1"/>
              <a:t>função</a:t>
            </a:r>
            <a:r>
              <a:rPr lang="en-us" dirty="0"/>
              <a:t> </a:t>
            </a:r>
            <a:r>
              <a:rPr lang="en-us" dirty="0" err="1"/>
              <a:t>sem</a:t>
            </a:r>
            <a:r>
              <a:rPr lang="en-us" dirty="0"/>
              <a:t> a </a:t>
            </a:r>
            <a:r>
              <a:rPr lang="en-us" dirty="0" err="1"/>
              <a:t>necessidade</a:t>
            </a:r>
            <a:r>
              <a:rPr lang="en-us" dirty="0"/>
              <a:t> de </a:t>
            </a:r>
            <a:r>
              <a:rPr lang="en-us" dirty="0" err="1"/>
              <a:t>incluí</a:t>
            </a:r>
            <a:r>
              <a:rPr lang="en-us" dirty="0"/>
              <a:t>-las </a:t>
            </a:r>
            <a:r>
              <a:rPr lang="en-us" dirty="0" err="1"/>
              <a:t>em</a:t>
            </a:r>
            <a:r>
              <a:rPr lang="en-us" dirty="0"/>
              <a:t> </a:t>
            </a:r>
            <a:r>
              <a:rPr lang="en-us" dirty="0" err="1"/>
              <a:t>seu</a:t>
            </a:r>
            <a:r>
              <a:rPr lang="en-us" dirty="0"/>
              <a:t> </a:t>
            </a:r>
            <a:r>
              <a:rPr lang="en-us" dirty="0" err="1"/>
              <a:t>pacote</a:t>
            </a:r>
            <a:r>
              <a:rPr lang="en-us" dirty="0"/>
              <a:t> de </a:t>
            </a:r>
            <a:r>
              <a:rPr lang="en-us" dirty="0" err="1"/>
              <a:t>implantação</a:t>
            </a:r>
            <a:r>
              <a:rPr lang="en-us" dirty="0"/>
              <a:t>.</a:t>
            </a:r>
          </a:p>
          <a:p>
            <a:pPr rtl="0"/>
            <a:endParaRPr lang="en-US" dirty="0"/>
          </a:p>
          <a:p>
            <a:pPr rtl="0"/>
            <a:r>
              <a:rPr lang="pt-br" dirty="0"/>
              <a:t>As camadas permitem que você mantenha seu pacote de implantação pequeno, o que</a:t>
            </a:r>
            <a:r>
              <a:rPr lang="pt-br" dirty="0">
                <a:solidFill>
                  <a:srgbClr val="000000"/>
                </a:solidFill>
              </a:rPr>
              <a:t> facilita o desenvolvimento</a:t>
            </a:r>
            <a:r>
              <a:rPr lang="pt-br" dirty="0"/>
              <a:t>. Você pode evitar erros que ocorrem ao instalar e empacotar as dependências utilizando o seu código da função. Para funções de Node.js, Python e Ruby, você pode desenvolver o seu código de função no console do Lambda desde que mantenha seu pacote de implantação abaixo de 3 MB.</a:t>
            </a:r>
          </a:p>
          <a:p>
            <a:pPr rtl="0"/>
            <a:endParaRPr lang="en-US" dirty="0"/>
          </a:p>
          <a:p>
            <a:pPr rtl="0"/>
            <a:r>
              <a:rPr lang="pt-br" dirty="0"/>
              <a:t>Uma função pode usar até </a:t>
            </a:r>
            <a:r>
              <a:rPr lang="pt-br" dirty="0">
                <a:solidFill>
                  <a:srgbClr val="000000"/>
                </a:solidFill>
              </a:rPr>
              <a:t>5</a:t>
            </a:r>
            <a:r>
              <a:rPr lang="pt-br" dirty="0"/>
              <a:t> camadas de cada vez. O tamanho total descompactado da função e de todas as camadas não pode exceder o limite de tamanho do pacote de implantação descompactado de 250 MB. Para obter mais informações, consulte AWS Lambda Limits.</a:t>
            </a:r>
          </a:p>
          <a:p>
            <a:pPr rtl="0"/>
            <a:endParaRPr lang="en-US" dirty="0"/>
          </a:p>
          <a:p>
            <a:pPr rtl="0"/>
            <a:r>
              <a:rPr lang="pt-br" dirty="0"/>
              <a:t>Você pode criar camadas ou usar as camadas publicadas pela AWS e por outros clientes da AWS. As camadas oferecem suporte a políticas baseadas em recursos para conceder</a:t>
            </a:r>
            <a:r>
              <a:rPr lang="pt-br" dirty="0">
                <a:solidFill>
                  <a:srgbClr val="000000"/>
                </a:solidFill>
              </a:rPr>
              <a:t> permissão a contas específicas</a:t>
            </a:r>
            <a:r>
              <a:rPr lang="pt-br" dirty="0"/>
              <a:t> da AWS, ao AWS Organizations ou a todas as contas.</a:t>
            </a:r>
          </a:p>
          <a:p>
            <a:pPr rtl="0"/>
            <a:endParaRPr lang="en-US" dirty="0"/>
          </a:p>
          <a:p>
            <a:pPr rtl="0"/>
            <a:r>
              <a:rPr lang="pt-br" dirty="0"/>
              <a:t>As camadas são extraídas para o diretório /opt no ambiente de execução da função. Cada tempo de execução (runtime) busca bibliotecas em um local diferente em /opt, dependendo da linguagem. Estruture a camada para que seu código de função possa acessar bibliotecas</a:t>
            </a:r>
            <a:r>
              <a:rPr lang="pt-br" dirty="0">
                <a:solidFill>
                  <a:srgbClr val="000000"/>
                </a:solidFill>
              </a:rPr>
              <a:t> sem configuração adicional</a:t>
            </a:r>
            <a:r>
              <a:rPr lang="pt-br" dirty="0"/>
              <a:t>.</a:t>
            </a:r>
          </a:p>
          <a:p>
            <a:pPr rtl="0"/>
            <a:endParaRPr lang="en-US" dirty="0"/>
          </a:p>
          <a:p>
            <a:pPr rtl="0"/>
            <a:r>
              <a:rPr lang="pt-br" dirty="0"/>
              <a:t>Você também pode usar o AWS Serverless Application Model (AWS SAM) para gerenciar camadas e a configuração da camada de sua função. Para obter mais informações, consulte https://docs.aws.amazon.com/lambda/latest/dg/configuration-layers.html</a:t>
            </a:r>
          </a:p>
          <a:p>
            <a:pPr rtl="0"/>
            <a:endParaRPr lang="en-US" dirty="0"/>
          </a:p>
        </p:txBody>
      </p:sp>
    </p:spTree>
    <p:extLst>
      <p:ext uri="{BB962C8B-B14F-4D97-AF65-F5344CB8AC3E}">
        <p14:creationId xmlns:p14="http://schemas.microsoft.com/office/powerpoint/2010/main" val="3766021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2283769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dirty="0">
                <a:solidFill>
                  <a:schemeClr val="tx1"/>
                </a:solidFill>
                <a:effectLst/>
                <a:latin typeface="+mn-lt"/>
                <a:ea typeface="+mn-ea"/>
                <a:cs typeface="+mn-cs"/>
              </a:rPr>
              <a:t>A computação sem servidor</a:t>
            </a:r>
            <a:r>
              <a:rPr lang="pt-br" sz="1200" b="0" i="0" kern="1200" dirty="0">
                <a:solidFill>
                  <a:srgbClr val="000000"/>
                </a:solidFill>
                <a:effectLst/>
                <a:latin typeface="+mn-lt"/>
                <a:ea typeface="+mn-ea"/>
                <a:cs typeface="+mn-cs"/>
              </a:rPr>
              <a:t> lhe permite</a:t>
            </a:r>
            <a:r>
              <a:rPr lang="pt-br" sz="1200" b="0" i="0" kern="1200" dirty="0">
                <a:solidFill>
                  <a:schemeClr val="tx1"/>
                </a:solidFill>
                <a:effectLst/>
                <a:latin typeface="+mn-lt"/>
                <a:ea typeface="+mn-ea"/>
                <a:cs typeface="+mn-cs"/>
              </a:rPr>
              <a:t> criar e executar</a:t>
            </a:r>
            <a:r>
              <a:rPr lang="pt-br" sz="1200" b="0" i="0" kern="1200" dirty="0">
                <a:solidFill>
                  <a:srgbClr val="000000"/>
                </a:solidFill>
                <a:effectLst/>
                <a:latin typeface="+mn-lt"/>
                <a:ea typeface="+mn-ea"/>
                <a:cs typeface="+mn-cs"/>
              </a:rPr>
              <a:t> aplicações</a:t>
            </a:r>
            <a:r>
              <a:rPr lang="pt-br" sz="1200" b="0" i="0" kern="1200" dirty="0">
                <a:solidFill>
                  <a:schemeClr val="tx1"/>
                </a:solidFill>
                <a:effectLst/>
                <a:latin typeface="+mn-lt"/>
                <a:ea typeface="+mn-ea"/>
                <a:cs typeface="+mn-cs"/>
              </a:rPr>
              <a:t> e serviços sem preocupações com servidores. As </a:t>
            </a:r>
            <a:r>
              <a:rPr lang="pt-br" sz="1200" b="0" i="0" kern="1200" dirty="0">
                <a:solidFill>
                  <a:srgbClr val="000000"/>
                </a:solidFill>
                <a:effectLst/>
                <a:latin typeface="+mn-lt"/>
                <a:ea typeface="+mn-ea"/>
                <a:cs typeface="+mn-cs"/>
              </a:rPr>
              <a:t>aplicações</a:t>
            </a:r>
            <a:r>
              <a:rPr lang="pt-br" sz="1200" b="0" i="0" kern="1200" dirty="0">
                <a:solidFill>
                  <a:schemeClr val="tx1"/>
                </a:solidFill>
                <a:effectLst/>
                <a:latin typeface="+mn-lt"/>
                <a:ea typeface="+mn-ea"/>
                <a:cs typeface="+mn-cs"/>
              </a:rPr>
              <a:t> sem servidor não exigem que você provisione, escale e gerencie qualquer servidor. Você pode criá-la para praticamente qualquer </a:t>
            </a:r>
            <a:r>
              <a:rPr lang="pt-br" sz="1200" b="0" i="0" kern="1200" dirty="0">
                <a:solidFill>
                  <a:srgbClr val="000000"/>
                </a:solidFill>
                <a:effectLst/>
                <a:latin typeface="+mn-lt"/>
                <a:ea typeface="+mn-ea"/>
                <a:cs typeface="+mn-cs"/>
              </a:rPr>
              <a:t>tipo </a:t>
            </a:r>
            <a:r>
              <a:rPr lang="pt-br" sz="1200" b="0" i="0" kern="1200" dirty="0">
                <a:solidFill>
                  <a:schemeClr val="tx1"/>
                </a:solidFill>
                <a:effectLst/>
                <a:latin typeface="+mn-lt"/>
                <a:ea typeface="+mn-ea"/>
                <a:cs typeface="+mn-cs"/>
              </a:rPr>
              <a:t>de aplicação</a:t>
            </a:r>
            <a:r>
              <a:rPr lang="pt-br" sz="1200" b="0" i="0" kern="1200" dirty="0">
                <a:solidFill>
                  <a:srgbClr val="000000"/>
                </a:solidFill>
                <a:effectLst/>
                <a:latin typeface="+mn-lt"/>
                <a:ea typeface="+mn-ea"/>
                <a:cs typeface="+mn-cs"/>
              </a:rPr>
              <a:t> ou serviço de back-end, e cuidaremos de tudo o que for necessário para executar e escalar</a:t>
            </a:r>
            <a:r>
              <a:rPr lang="pt-br" sz="1200" b="0" i="0" kern="1200" dirty="0">
                <a:solidFill>
                  <a:schemeClr val="tx1"/>
                </a:solidFill>
                <a:effectLst/>
                <a:latin typeface="+mn-lt"/>
                <a:ea typeface="+mn-ea"/>
                <a:cs typeface="+mn-cs"/>
              </a:rPr>
              <a:t> suas aplicações</a:t>
            </a:r>
            <a:r>
              <a:rPr lang="pt-br" sz="1200" b="0" i="0" kern="1200" dirty="0">
                <a:solidFill>
                  <a:srgbClr val="000000"/>
                </a:solidFill>
                <a:effectLst/>
                <a:latin typeface="+mn-lt"/>
                <a:ea typeface="+mn-ea"/>
                <a:cs typeface="+mn-cs"/>
              </a:rPr>
              <a:t> com alta disponibilidade.</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A criação de</a:t>
            </a:r>
            <a:r>
              <a:rPr lang="pt-br" sz="1200" b="0" i="0" kern="1200" dirty="0">
                <a:solidFill>
                  <a:srgbClr val="000000"/>
                </a:solidFill>
                <a:effectLst/>
                <a:latin typeface="+mn-lt"/>
                <a:ea typeface="+mn-ea"/>
                <a:cs typeface="+mn-cs"/>
              </a:rPr>
              <a:t> aplicações</a:t>
            </a:r>
            <a:r>
              <a:rPr lang="pt-br" sz="1200" b="0" i="0" kern="1200" dirty="0">
                <a:solidFill>
                  <a:schemeClr val="tx1"/>
                </a:solidFill>
                <a:effectLst/>
                <a:latin typeface="+mn-lt"/>
                <a:ea typeface="+mn-ea"/>
                <a:cs typeface="+mn-cs"/>
              </a:rPr>
              <a:t> sem servidor significa que os desenvolvedores podem se concentrar no principal produto, sem se preocupar com o gerenciamento e a operação de servidores nem tempos de execução, seja na nuvem ou no ambiente local. Essa sobrecarga reduzida permite que os desenvolvedores recuperem tempo e energia para investirem no desenvolvimento de produtos incríveis, escaláveis e confiáveis.</a:t>
            </a:r>
            <a:endParaRPr lang="en-US" dirty="0"/>
          </a:p>
          <a:p>
            <a:pPr rtl="0"/>
            <a:endParaRPr lang="en-US" dirty="0"/>
          </a:p>
          <a:p>
            <a:pPr rtl="0"/>
            <a:endParaRPr lang="en-US" dirty="0"/>
          </a:p>
        </p:txBody>
      </p:sp>
    </p:spTree>
    <p:extLst>
      <p:ext uri="{BB962C8B-B14F-4D97-AF65-F5344CB8AC3E}">
        <p14:creationId xmlns:p14="http://schemas.microsoft.com/office/powerpoint/2010/main" val="8784588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734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Eventos de escalabilidade podem acionar (trigger) funções do AWS Lambda. Além disso, o código executado no AWS Lambda tem acesso à API da AWS e pode conceder permissões por meio de funções do IAM da AWS.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rgbClr val="000000"/>
                </a:solidFill>
                <a:ea typeface="Amazon Ember Light" panose="020B0403020204020204" pitchFamily="34" charset="0"/>
                <a:cs typeface="Amazon Ember Light" panose="020B0403020204020204" pitchFamily="34" charset="0"/>
              </a:rPr>
              <a:t>O código executado</a:t>
            </a:r>
            <a:r>
              <a:rPr lang="pt-br" dirty="0">
                <a:ea typeface="Amazon Ember Light" panose="020B0403020204020204" pitchFamily="34" charset="0"/>
                <a:cs typeface="Amazon Ember Light" panose="020B0403020204020204" pitchFamily="34" charset="0"/>
              </a:rPr>
              <a:t> no AWS Lambda tem acesso à API da AWS e pode receber permissões por meio de funções do IAM da AWS. Use uma função do Lambda para </a:t>
            </a:r>
            <a:r>
              <a:rPr lang="pt-br" b="0" dirty="0">
                <a:ea typeface="Amazon Ember Light" panose="020B0403020204020204" pitchFamily="34" charset="0"/>
                <a:cs typeface="Amazon Ember Light" panose="020B0403020204020204" pitchFamily="34" charset="0"/>
              </a:rPr>
              <a:t>fazer chamadas de API automaticamente para outros serviços da AWS </a:t>
            </a:r>
            <a:r>
              <a:rPr lang="pt-br" dirty="0">
                <a:ea typeface="Amazon Ember Light" panose="020B0403020204020204" pitchFamily="34" charset="0"/>
                <a:cs typeface="Amazon Ember Light" panose="020B0403020204020204" pitchFamily="34" charset="0"/>
              </a:rPr>
              <a:t>quando a escalabilidade acontecer. </a:t>
            </a:r>
            <a:r>
              <a:rPr lang="pt-br" dirty="0"/>
              <a:t>Isso significa que você pode usar uma função do Lambda para fazer automaticamente chamadas de API para outros serviços da AWS quando a escalabilidade acontecer.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rtl="0">
              <a:spcBef>
                <a:spcPts val="1600"/>
              </a:spcBef>
              <a:buNone/>
            </a:pPr>
            <a:r>
              <a:rPr lang="pt-br" dirty="0"/>
              <a:t>Exemplos de operações relacionadas à escalabilidade que você pode executar com o AWS Lambda:</a:t>
            </a:r>
          </a:p>
          <a:p>
            <a:pPr marL="171450" indent="-171450" rtl="0">
              <a:spcBef>
                <a:spcPts val="1600"/>
              </a:spcBef>
              <a:buFont typeface="Arial" panose="020B0604020202020204" pitchFamily="34" charset="0"/>
              <a:buChar char="•"/>
            </a:pPr>
            <a:r>
              <a:rPr lang="pt-br" dirty="0"/>
              <a:t>Escalar instâncias baseadas em contêineres (Docker,</a:t>
            </a:r>
            <a:r>
              <a:rPr lang="pt-br" dirty="0">
                <a:solidFill>
                  <a:srgbClr val="000000"/>
                </a:solidFill>
              </a:rPr>
              <a:t> Amazon Elastic Container Service</a:t>
            </a:r>
            <a:r>
              <a:rPr lang="pt-br" dirty="0"/>
              <a:t>, etc.).</a:t>
            </a:r>
          </a:p>
          <a:p>
            <a:pPr marL="171450" indent="-171450" rtl="0">
              <a:spcBef>
                <a:spcPts val="1600"/>
              </a:spcBef>
              <a:buFont typeface="Arial" panose="020B0604020202020204" pitchFamily="34" charset="0"/>
              <a:buChar char="•"/>
            </a:pPr>
            <a:r>
              <a:rPr lang="pt-br" dirty="0"/>
              <a:t>Dimensionar de maneira mais inteligente usando funções (</a:t>
            </a:r>
            <a:r>
              <a:rPr lang="pt-br" dirty="0">
                <a:solidFill>
                  <a:srgbClr val="000000"/>
                </a:solidFill>
              </a:rPr>
              <a:t>por exemplo,</a:t>
            </a:r>
            <a:r>
              <a:rPr lang="pt-br" dirty="0"/>
              <a:t> analisar um fluxo de dados de performance procurando padrões em vez</a:t>
            </a:r>
            <a:r>
              <a:rPr lang="pt-br" dirty="0">
                <a:solidFill>
                  <a:srgbClr val="000000"/>
                </a:solidFill>
              </a:rPr>
              <a:t> de apenas</a:t>
            </a:r>
            <a:r>
              <a:rPr lang="pt-br" dirty="0"/>
              <a:t> eventos).</a:t>
            </a:r>
          </a:p>
          <a:p>
            <a:pPr marL="171450" indent="-171450" rtl="0">
              <a:spcBef>
                <a:spcPts val="1600"/>
              </a:spcBef>
              <a:buFont typeface="Arial" panose="020B0604020202020204" pitchFamily="34" charset="0"/>
              <a:buChar char="•"/>
            </a:pPr>
            <a:r>
              <a:rPr lang="pt-br" dirty="0"/>
              <a:t>Como o AWS Lambda pode escalar automaticamente, considere substituir algumas instâncias do Amazon EC2 por funções do Lambda quando possível.</a:t>
            </a:r>
          </a:p>
        </p:txBody>
      </p:sp>
    </p:spTree>
    <p:extLst>
      <p:ext uri="{BB962C8B-B14F-4D97-AF65-F5344CB8AC3E}">
        <p14:creationId xmlns:p14="http://schemas.microsoft.com/office/powerpoint/2010/main" val="2761058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l"/>
            <a:r>
              <a:rPr lang="pt-BR" b="0" i="0" u="none" strike="noStrike" dirty="0">
                <a:solidFill>
                  <a:srgbClr val="16191F"/>
                </a:solidFill>
                <a:effectLst/>
                <a:latin typeface="Amazon Ember" panose="020B0603020204020204" pitchFamily="34" charset="0"/>
              </a:rPr>
              <a:t>O Amazon </a:t>
            </a:r>
            <a:r>
              <a:rPr lang="pt-BR" b="0" i="0" u="none" strike="noStrike" dirty="0" err="1">
                <a:solidFill>
                  <a:srgbClr val="16191F"/>
                </a:solidFill>
                <a:effectLst/>
                <a:latin typeface="Amazon Ember" panose="020B0603020204020204" pitchFamily="34" charset="0"/>
              </a:rPr>
              <a:t>DynamoDB</a:t>
            </a:r>
            <a:r>
              <a:rPr lang="pt-BR" b="0" i="0" u="none" strike="noStrike" dirty="0">
                <a:solidFill>
                  <a:srgbClr val="16191F"/>
                </a:solidFill>
                <a:effectLst/>
                <a:latin typeface="Amazon Ember" panose="020B0603020204020204" pitchFamily="34" charset="0"/>
              </a:rPr>
              <a:t> é integrado </a:t>
            </a:r>
            <a:r>
              <a:rPr lang="pt-BR" b="0" i="0" u="none" strike="noStrike" dirty="0" err="1">
                <a:solidFill>
                  <a:srgbClr val="16191F"/>
                </a:solidFill>
                <a:effectLst/>
                <a:latin typeface="Amazon Ember" panose="020B0603020204020204" pitchFamily="34" charset="0"/>
              </a:rPr>
              <a:t>aoAWS</a:t>
            </a:r>
            <a:r>
              <a:rPr lang="pt-BR" b="0" i="0" u="none" strike="noStrike" dirty="0">
                <a:solidFill>
                  <a:srgbClr val="16191F"/>
                </a:solidFill>
                <a:effectLst/>
                <a:latin typeface="Amazon Ember" panose="020B0603020204020204" pitchFamily="34" charset="0"/>
              </a:rPr>
              <a:t> </a:t>
            </a:r>
            <a:r>
              <a:rPr lang="pt-BR" b="0" i="0" u="none" strike="noStrike" dirty="0" err="1">
                <a:solidFill>
                  <a:srgbClr val="16191F"/>
                </a:solidFill>
                <a:effectLst/>
                <a:latin typeface="Amazon Ember" panose="020B0603020204020204" pitchFamily="34" charset="0"/>
              </a:rPr>
              <a:t>Lambdapara</a:t>
            </a:r>
            <a:r>
              <a:rPr lang="pt-BR" b="0" i="0" u="none" strike="noStrike" dirty="0">
                <a:solidFill>
                  <a:srgbClr val="16191F"/>
                </a:solidFill>
                <a:effectLst/>
                <a:latin typeface="Amazon Ember" panose="020B0603020204020204" pitchFamily="34" charset="0"/>
              </a:rPr>
              <a:t> que você possa </a:t>
            </a:r>
            <a:r>
              <a:rPr lang="pt-BR" b="0" i="0" u="none" strike="noStrike" dirty="0" err="1">
                <a:solidFill>
                  <a:srgbClr val="16191F"/>
                </a:solidFill>
                <a:effectLst/>
                <a:latin typeface="Amazon Ember" panose="020B0603020204020204" pitchFamily="34" charset="0"/>
              </a:rPr>
              <a:t>criar</a:t>
            </a:r>
            <a:r>
              <a:rPr lang="pt-BR" b="0" i="1" u="none" strike="noStrike" dirty="0" err="1">
                <a:solidFill>
                  <a:srgbClr val="16191F"/>
                </a:solidFill>
                <a:effectLst/>
                <a:latin typeface="Amazon Ember" panose="020B0603020204020204" pitchFamily="34" charset="0"/>
              </a:rPr>
              <a:t>Gatilhos</a:t>
            </a:r>
            <a:r>
              <a:rPr lang="pt-BR" b="0" i="1" u="none" strike="noStrike" dirty="0">
                <a:solidFill>
                  <a:srgbClr val="16191F"/>
                </a:solidFill>
                <a:effectLst/>
                <a:latin typeface="Amazon Ember" panose="020B0603020204020204" pitchFamily="34" charset="0"/>
              </a:rPr>
              <a:t> do</a:t>
            </a:r>
            <a:r>
              <a:rPr lang="pt-BR" b="0" i="0" u="none" strike="noStrike" dirty="0">
                <a:solidFill>
                  <a:srgbClr val="16191F"/>
                </a:solidFill>
                <a:effectLst/>
                <a:latin typeface="Amazon Ember" panose="020B0603020204020204" pitchFamily="34" charset="0"/>
              </a:rPr>
              <a:t>— pedaços de código que respondem automaticamente a eventos no </a:t>
            </a:r>
            <a:r>
              <a:rPr lang="pt-BR" b="0" i="0" u="none" strike="noStrike" dirty="0" err="1">
                <a:solidFill>
                  <a:srgbClr val="16191F"/>
                </a:solidFill>
                <a:effectLst/>
                <a:latin typeface="Amazon Ember" panose="020B0603020204020204" pitchFamily="34" charset="0"/>
              </a:rPr>
              <a:t>DynamoDB</a:t>
            </a:r>
            <a:r>
              <a:rPr lang="pt-BR" b="0" i="0" u="none" strike="noStrike" dirty="0">
                <a:solidFill>
                  <a:srgbClr val="16191F"/>
                </a:solidFill>
                <a:effectLst/>
                <a:latin typeface="Amazon Ember" panose="020B0603020204020204" pitchFamily="34" charset="0"/>
              </a:rPr>
              <a:t> </a:t>
            </a:r>
            <a:r>
              <a:rPr lang="pt-BR" b="0" i="0" u="none" strike="noStrike" dirty="0" err="1">
                <a:solidFill>
                  <a:srgbClr val="16191F"/>
                </a:solidFill>
                <a:effectLst/>
                <a:latin typeface="Amazon Ember" panose="020B0603020204020204" pitchFamily="34" charset="0"/>
              </a:rPr>
              <a:t>Streams</a:t>
            </a:r>
            <a:r>
              <a:rPr lang="pt-BR" b="0" i="0" u="none" strike="noStrike" dirty="0">
                <a:solidFill>
                  <a:srgbClr val="16191F"/>
                </a:solidFill>
                <a:effectLst/>
                <a:latin typeface="Amazon Ember" panose="020B0603020204020204" pitchFamily="34" charset="0"/>
              </a:rPr>
              <a:t>. Com triggers, você pode criar aplicativos que reagem às modificações de dados em tabelas do </a:t>
            </a:r>
            <a:r>
              <a:rPr lang="pt-BR" b="0" i="0" u="none" strike="noStrike" dirty="0" err="1">
                <a:solidFill>
                  <a:srgbClr val="16191F"/>
                </a:solidFill>
                <a:effectLst/>
                <a:latin typeface="Amazon Ember" panose="020B0603020204020204" pitchFamily="34" charset="0"/>
              </a:rPr>
              <a:t>DynamoDB</a:t>
            </a:r>
            <a:r>
              <a:rPr lang="pt-BR" b="0" i="0" u="none" strike="noStrike" dirty="0">
                <a:solidFill>
                  <a:srgbClr val="16191F"/>
                </a:solidFill>
                <a:effectLst/>
                <a:latin typeface="Amazon Ember" panose="020B0603020204020204" pitchFamily="34" charset="0"/>
              </a:rPr>
              <a:t>.</a:t>
            </a:r>
          </a:p>
          <a:p>
            <a:pPr algn="l"/>
            <a:r>
              <a:rPr lang="pt-BR" b="0" i="0" u="none" strike="noStrike" dirty="0">
                <a:solidFill>
                  <a:srgbClr val="16191F"/>
                </a:solidFill>
                <a:effectLst/>
                <a:latin typeface="Amazon Ember" panose="020B0603020204020204" pitchFamily="34" charset="0"/>
              </a:rPr>
              <a:t>Se você habilitar o </a:t>
            </a:r>
            <a:r>
              <a:rPr lang="pt-BR" b="0" i="0" u="none" strike="noStrike" dirty="0" err="1">
                <a:solidFill>
                  <a:srgbClr val="16191F"/>
                </a:solidFill>
                <a:effectLst/>
                <a:latin typeface="Amazon Ember" panose="020B0603020204020204" pitchFamily="34" charset="0"/>
              </a:rPr>
              <a:t>DynamoDB</a:t>
            </a:r>
            <a:r>
              <a:rPr lang="pt-BR" b="0" i="0" u="none" strike="noStrike" dirty="0">
                <a:solidFill>
                  <a:srgbClr val="16191F"/>
                </a:solidFill>
                <a:effectLst/>
                <a:latin typeface="Amazon Ember" panose="020B0603020204020204" pitchFamily="34" charset="0"/>
              </a:rPr>
              <a:t> </a:t>
            </a:r>
            <a:r>
              <a:rPr lang="pt-BR" b="0" i="0" u="none" strike="noStrike" dirty="0" err="1">
                <a:solidFill>
                  <a:srgbClr val="16191F"/>
                </a:solidFill>
                <a:effectLst/>
                <a:latin typeface="Amazon Ember" panose="020B0603020204020204" pitchFamily="34" charset="0"/>
              </a:rPr>
              <a:t>Streams</a:t>
            </a:r>
            <a:r>
              <a:rPr lang="pt-BR" b="0" i="0" u="none" strike="noStrike" dirty="0">
                <a:solidFill>
                  <a:srgbClr val="16191F"/>
                </a:solidFill>
                <a:effectLst/>
                <a:latin typeface="Amazon Ember" panose="020B0603020204020204" pitchFamily="34" charset="0"/>
              </a:rPr>
              <a:t> em uma tabela, poderá associar o Nome de recurso da Amazon (ARN) do </a:t>
            </a:r>
            <a:r>
              <a:rPr lang="pt-BR" b="0" i="0" u="none" strike="noStrike" dirty="0" err="1">
                <a:solidFill>
                  <a:srgbClr val="16191F"/>
                </a:solidFill>
                <a:effectLst/>
                <a:latin typeface="Amazon Ember" panose="020B0603020204020204" pitchFamily="34" charset="0"/>
              </a:rPr>
              <a:t>stream</a:t>
            </a:r>
            <a:r>
              <a:rPr lang="pt-BR" b="0" i="0" u="none" strike="noStrike" dirty="0">
                <a:solidFill>
                  <a:srgbClr val="16191F"/>
                </a:solidFill>
                <a:effectLst/>
                <a:latin typeface="Amazon Ember" panose="020B0603020204020204" pitchFamily="34" charset="0"/>
              </a:rPr>
              <a:t> a </a:t>
            </a:r>
            <a:r>
              <a:rPr lang="pt-BR" b="0" i="0" u="none" strike="noStrike" dirty="0" err="1">
                <a:solidFill>
                  <a:srgbClr val="16191F"/>
                </a:solidFill>
                <a:effectLst/>
                <a:latin typeface="Amazon Ember" panose="020B0603020204020204" pitchFamily="34" charset="0"/>
              </a:rPr>
              <a:t>umAWS</a:t>
            </a:r>
            <a:r>
              <a:rPr lang="pt-BR" b="0" i="0" u="none" strike="noStrike" dirty="0">
                <a:solidFill>
                  <a:srgbClr val="16191F"/>
                </a:solidFill>
                <a:effectLst/>
                <a:latin typeface="Amazon Ember" panose="020B0603020204020204" pitchFamily="34" charset="0"/>
              </a:rPr>
              <a:t> </a:t>
            </a:r>
            <a:r>
              <a:rPr lang="pt-BR" b="0" i="0" u="none" strike="noStrike" dirty="0" err="1">
                <a:solidFill>
                  <a:srgbClr val="16191F"/>
                </a:solidFill>
                <a:effectLst/>
                <a:latin typeface="Amazon Ember" panose="020B0603020204020204" pitchFamily="34" charset="0"/>
              </a:rPr>
              <a:t>Lambdaque</a:t>
            </a:r>
            <a:r>
              <a:rPr lang="pt-BR" b="0" i="0" u="none" strike="noStrike" dirty="0">
                <a:solidFill>
                  <a:srgbClr val="16191F"/>
                </a:solidFill>
                <a:effectLst/>
                <a:latin typeface="Amazon Ember" panose="020B0603020204020204" pitchFamily="34" charset="0"/>
              </a:rPr>
              <a:t> você escreve. Imediatamente após um item da tabela ser modificado, um novo registro aparece no </a:t>
            </a:r>
            <a:r>
              <a:rPr lang="pt-BR" b="0" i="0" u="none" strike="noStrike" dirty="0" err="1">
                <a:solidFill>
                  <a:srgbClr val="16191F"/>
                </a:solidFill>
                <a:effectLst/>
                <a:latin typeface="Amazon Ember" panose="020B0603020204020204" pitchFamily="34" charset="0"/>
              </a:rPr>
              <a:t>stream</a:t>
            </a:r>
            <a:r>
              <a:rPr lang="pt-BR" b="0" i="0" u="none" strike="noStrike" dirty="0">
                <a:solidFill>
                  <a:srgbClr val="16191F"/>
                </a:solidFill>
                <a:effectLst/>
                <a:latin typeface="Amazon Ember" panose="020B0603020204020204" pitchFamily="34" charset="0"/>
              </a:rPr>
              <a:t> da </a:t>
            </a:r>
            <a:r>
              <a:rPr lang="pt-BR" b="0" i="0" u="none" strike="noStrike" dirty="0" err="1">
                <a:solidFill>
                  <a:srgbClr val="16191F"/>
                </a:solidFill>
                <a:effectLst/>
                <a:latin typeface="Amazon Ember" panose="020B0603020204020204" pitchFamily="34" charset="0"/>
              </a:rPr>
              <a:t>tabela.AWS</a:t>
            </a:r>
            <a:r>
              <a:rPr lang="pt-BR" b="0" i="0" u="none" strike="noStrike" dirty="0">
                <a:solidFill>
                  <a:srgbClr val="16191F"/>
                </a:solidFill>
                <a:effectLst/>
                <a:latin typeface="Amazon Ember" panose="020B0603020204020204" pitchFamily="34" charset="0"/>
              </a:rPr>
              <a:t> </a:t>
            </a:r>
            <a:r>
              <a:rPr lang="pt-BR" b="0" i="0" u="none" strike="noStrike" dirty="0" err="1">
                <a:solidFill>
                  <a:srgbClr val="16191F"/>
                </a:solidFill>
                <a:effectLst/>
                <a:latin typeface="Amazon Ember" panose="020B0603020204020204" pitchFamily="34" charset="0"/>
              </a:rPr>
              <a:t>LambdaO</a:t>
            </a:r>
            <a:r>
              <a:rPr lang="pt-BR" b="0" i="0" u="none" strike="noStrike" dirty="0">
                <a:solidFill>
                  <a:srgbClr val="16191F"/>
                </a:solidFill>
                <a:effectLst/>
                <a:latin typeface="Amazon Ember" panose="020B0603020204020204" pitchFamily="34" charset="0"/>
              </a:rPr>
              <a:t> consulta o </a:t>
            </a:r>
            <a:r>
              <a:rPr lang="pt-BR" b="0" i="0" u="none" strike="noStrike" dirty="0" err="1">
                <a:solidFill>
                  <a:srgbClr val="16191F"/>
                </a:solidFill>
                <a:effectLst/>
                <a:latin typeface="Amazon Ember" panose="020B0603020204020204" pitchFamily="34" charset="0"/>
              </a:rPr>
              <a:t>stream</a:t>
            </a:r>
            <a:r>
              <a:rPr lang="pt-BR" b="0" i="0" u="none" strike="noStrike" dirty="0">
                <a:solidFill>
                  <a:srgbClr val="16191F"/>
                </a:solidFill>
                <a:effectLst/>
                <a:latin typeface="Amazon Ember" panose="020B0603020204020204" pitchFamily="34" charset="0"/>
              </a:rPr>
              <a:t> e invoca sua função Lambda de forma síncrona ao detectar novos registros de </a:t>
            </a:r>
            <a:r>
              <a:rPr lang="pt-BR" b="0" i="0" u="none" strike="noStrike" dirty="0" err="1">
                <a:solidFill>
                  <a:srgbClr val="16191F"/>
                </a:solidFill>
                <a:effectLst/>
                <a:latin typeface="Amazon Ember" panose="020B0603020204020204" pitchFamily="34" charset="0"/>
              </a:rPr>
              <a:t>stream</a:t>
            </a:r>
            <a:r>
              <a:rPr lang="pt-BR" b="0" i="0" u="none" strike="noStrike" dirty="0">
                <a:solidFill>
                  <a:srgbClr val="16191F"/>
                </a:solidFill>
                <a:effectLst/>
                <a:latin typeface="Amazon Ember" panose="020B0603020204020204" pitchFamily="34" charset="0"/>
              </a:rPr>
              <a:t>.</a:t>
            </a:r>
          </a:p>
          <a:p>
            <a:br>
              <a:rPr lang="pt-BR"/>
            </a:br>
            <a:endParaRPr lang="en-US" dirty="0"/>
          </a:p>
        </p:txBody>
      </p:sp>
    </p:spTree>
    <p:extLst>
      <p:ext uri="{BB962C8B-B14F-4D97-AF65-F5344CB8AC3E}">
        <p14:creationId xmlns:p14="http://schemas.microsoft.com/office/powerpoint/2010/main" val="2348167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3208464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914650"/>
          </a:xfrm>
        </p:spPr>
        <p:txBody>
          <a:bodyPr rtlCol="0"/>
          <a:lstStyle/>
          <a:p>
            <a:r>
              <a:rPr lang="pt-br" sz="1200" b="1" kern="1200" dirty="0">
                <a:solidFill>
                  <a:schemeClr val="tx1"/>
                </a:solidFill>
                <a:effectLst/>
                <a:latin typeface="+mn-lt"/>
                <a:ea typeface="+mn-ea"/>
                <a:cs typeface="+mn-cs"/>
              </a:rPr>
              <a:t>Separe o handler de Lambda (ponto de entrada) de sua</a:t>
            </a:r>
            <a:r>
              <a:rPr lang="pt-br" sz="1200" b="1" kern="1200" dirty="0">
                <a:solidFill>
                  <a:srgbClr val="000000"/>
                </a:solidFill>
                <a:effectLst/>
                <a:latin typeface="+mn-lt"/>
                <a:ea typeface="+mn-ea"/>
                <a:cs typeface="+mn-cs"/>
              </a:rPr>
              <a:t> lógica principal.</a:t>
            </a:r>
            <a:endParaRPr lang="en-CA" sz="1200" b="1" kern="1200" dirty="0">
              <a:solidFill>
                <a:srgbClr val="00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Isso</a:t>
            </a:r>
            <a:r>
              <a:rPr lang="pt-br" sz="1200" kern="1200" dirty="0">
                <a:solidFill>
                  <a:srgbClr val="000000"/>
                </a:solidFill>
                <a:effectLst/>
                <a:latin typeface="+mn-lt"/>
                <a:ea typeface="+mn-ea"/>
                <a:cs typeface="+mn-cs"/>
              </a:rPr>
              <a:t> permite</a:t>
            </a:r>
            <a:r>
              <a:rPr lang="pt-br" sz="1200" kern="1200" dirty="0">
                <a:solidFill>
                  <a:schemeClr val="tx1"/>
                </a:solidFill>
                <a:effectLst/>
                <a:latin typeface="+mn-lt"/>
                <a:ea typeface="+mn-ea"/>
                <a:cs typeface="+mn-cs"/>
              </a:rPr>
              <a:t> que você crie uma função mais fácil para teste de unidade.</a:t>
            </a:r>
          </a:p>
          <a:p>
            <a:pPr lvl="0" rtl="0"/>
            <a:endParaRPr lang="en-US" sz="1200" b="1" i="0" kern="1200" dirty="0">
              <a:solidFill>
                <a:schemeClr val="tx1"/>
              </a:solidFill>
              <a:effectLst/>
              <a:latin typeface="+mn-lt"/>
              <a:ea typeface="+mn-ea"/>
              <a:cs typeface="+mn-cs"/>
            </a:endParaRPr>
          </a:p>
          <a:p>
            <a:pPr lvl="0" rtl="0"/>
            <a:r>
              <a:rPr lang="pt-br" sz="1200" b="1" i="0" kern="1200" dirty="0">
                <a:solidFill>
                  <a:schemeClr val="tx1"/>
                </a:solidFill>
                <a:effectLst/>
                <a:latin typeface="+mn-lt"/>
                <a:ea typeface="+mn-ea"/>
                <a:cs typeface="+mn-cs"/>
              </a:rPr>
              <a:t>Aproveite a reutilização do contexto de execução para melhorar a performance de sua </a:t>
            </a:r>
            <a:r>
              <a:rPr lang="pt-br" sz="1200" b="1" i="0" kern="1200" dirty="0">
                <a:solidFill>
                  <a:srgbClr val="000000"/>
                </a:solidFill>
                <a:effectLst/>
                <a:latin typeface="+mn-lt"/>
                <a:ea typeface="+mn-ea"/>
                <a:cs typeface="+mn-cs"/>
              </a:rPr>
              <a:t>função</a:t>
            </a:r>
            <a:endParaRPr lang="en-US" sz="1200" b="1" i="0" kern="1200" dirty="0">
              <a:solidFill>
                <a:srgbClr val="000000"/>
              </a:solidFill>
              <a:effectLst/>
              <a:latin typeface="+mn-lt"/>
              <a:ea typeface="+mn-ea"/>
              <a:cs typeface="+mn-cs"/>
            </a:endParaRPr>
          </a:p>
          <a:p>
            <a:pPr lvl="0" rtl="0"/>
            <a:r>
              <a:rPr lang="pt-br" sz="1200" b="0" i="0" kern="1200" dirty="0">
                <a:solidFill>
                  <a:schemeClr val="tx1"/>
                </a:solidFill>
                <a:effectLst/>
                <a:latin typeface="+mn-lt"/>
                <a:ea typeface="+mn-ea"/>
                <a:cs typeface="+mn-cs"/>
              </a:rPr>
              <a:t>Qualquer configuração ou dependência externalizada recuperada pelo código deve ser armazenada e referenciada localmente após a execução. Limite a reinicialização de variáveis/objetos em cada invocação. Em vez disso, use </a:t>
            </a:r>
            <a:r>
              <a:rPr lang="pt-br" sz="1200" b="0" i="0" kern="1200" dirty="0">
                <a:solidFill>
                  <a:srgbClr val="000000"/>
                </a:solidFill>
                <a:effectLst/>
                <a:latin typeface="+mn-lt"/>
                <a:ea typeface="+mn-ea"/>
                <a:cs typeface="+mn-cs"/>
              </a:rPr>
              <a:t>variáveis e </a:t>
            </a:r>
            <a:r>
              <a:rPr lang="pt-br" sz="1200" b="0" i="0" kern="1200" dirty="0">
                <a:solidFill>
                  <a:schemeClr val="tx1"/>
                </a:solidFill>
                <a:effectLst/>
                <a:latin typeface="+mn-lt"/>
                <a:ea typeface="+mn-ea"/>
                <a:cs typeface="+mn-cs"/>
              </a:rPr>
              <a:t>singletons de initialization/constructor, global/static. Mantenha ativas e reutilize as conexões (HTTP, de banco de dados etc.) que foram estabelecidas durante uma invocação anterior.</a:t>
            </a:r>
          </a:p>
          <a:p>
            <a:pPr lvl="0" rtl="0"/>
            <a:endParaRPr lang="en-US" sz="1200" b="0" i="0" kern="1200" dirty="0">
              <a:solidFill>
                <a:schemeClr val="tx1"/>
              </a:solidFill>
              <a:effectLst/>
              <a:latin typeface="+mn-lt"/>
              <a:ea typeface="+mn-ea"/>
              <a:cs typeface="+mn-cs"/>
            </a:endParaRPr>
          </a:p>
          <a:p>
            <a:pPr lvl="0" rtl="0"/>
            <a:r>
              <a:rPr lang="pt-br" sz="1200" b="1" i="0" kern="1200" dirty="0">
                <a:solidFill>
                  <a:schemeClr val="tx1"/>
                </a:solidFill>
                <a:effectLst/>
                <a:latin typeface="+mn-lt"/>
                <a:ea typeface="+mn-ea"/>
                <a:cs typeface="+mn-cs"/>
              </a:rPr>
              <a:t>Use variáveis de </a:t>
            </a:r>
            <a:r>
              <a:rPr lang="pt-br" sz="1200" b="1" i="0" kern="1200" dirty="0">
                <a:solidFill>
                  <a:srgbClr val="000000"/>
                </a:solidFill>
                <a:effectLst/>
                <a:latin typeface="+mn-lt"/>
                <a:ea typeface="+mn-ea"/>
                <a:cs typeface="+mn-cs"/>
              </a:rPr>
              <a:t>ambiente</a:t>
            </a:r>
            <a:r>
              <a:rPr lang="pt-br" sz="1200" b="1" i="0" kern="1200" dirty="0">
                <a:solidFill>
                  <a:schemeClr val="tx1"/>
                </a:solidFill>
                <a:effectLst/>
                <a:latin typeface="+mn-lt"/>
                <a:ea typeface="+mn-ea"/>
                <a:cs typeface="+mn-cs"/>
              </a:rPr>
              <a:t> para repassar parâmetros operacionais para sua função.</a:t>
            </a:r>
            <a:endParaRPr lang="en-US" sz="1200" b="1" i="0" kern="1200" dirty="0">
              <a:solidFill>
                <a:srgbClr val="000000"/>
              </a:solidFill>
              <a:effectLst/>
              <a:latin typeface="+mn-lt"/>
              <a:ea typeface="+mn-ea"/>
              <a:cs typeface="+mn-cs"/>
            </a:endParaRPr>
          </a:p>
          <a:p>
            <a:pPr lvl="0" rtl="0"/>
            <a:r>
              <a:rPr lang="pt-br" sz="1200" b="0" i="0" kern="1200" dirty="0">
                <a:solidFill>
                  <a:schemeClr val="tx1"/>
                </a:solidFill>
                <a:effectLst/>
                <a:latin typeface="+mn-lt"/>
                <a:ea typeface="+mn-ea"/>
                <a:cs typeface="+mn-cs"/>
              </a:rPr>
              <a:t>Por exemplo, se estiver gravando em um bucket do Amazon S3, em vez de</a:t>
            </a:r>
            <a:r>
              <a:rPr lang="pt-br" sz="1200" b="0" i="0" kern="1200" dirty="0">
                <a:solidFill>
                  <a:srgbClr val="000000"/>
                </a:solidFill>
                <a:effectLst/>
                <a:latin typeface="+mn-lt"/>
                <a:ea typeface="+mn-ea"/>
                <a:cs typeface="+mn-cs"/>
              </a:rPr>
              <a:t> fixar no código</a:t>
            </a:r>
            <a:r>
              <a:rPr lang="pt-br" sz="1200" b="0" i="0" kern="1200" dirty="0">
                <a:solidFill>
                  <a:schemeClr val="tx1"/>
                </a:solidFill>
                <a:effectLst/>
                <a:latin typeface="+mn-lt"/>
                <a:ea typeface="+mn-ea"/>
                <a:cs typeface="+mn-cs"/>
              </a:rPr>
              <a:t> o nome do bucket em que você está gravando, configure o nome do bucket como uma variável de ambiente.</a:t>
            </a:r>
          </a:p>
          <a:p>
            <a:pPr lvl="0" rtl="0"/>
            <a:endParaRPr lang="en-US" sz="1200" b="0" i="0" kern="1200" dirty="0">
              <a:solidFill>
                <a:schemeClr val="tx1"/>
              </a:solidFill>
              <a:effectLst/>
              <a:latin typeface="+mn-lt"/>
              <a:ea typeface="+mn-ea"/>
              <a:cs typeface="+mn-cs"/>
            </a:endParaRPr>
          </a:p>
          <a:p>
            <a:pPr lvl="0" rtl="0"/>
            <a:r>
              <a:rPr lang="pt-br" sz="1200" b="1" kern="1200" dirty="0">
                <a:solidFill>
                  <a:schemeClr val="tx1"/>
                </a:solidFill>
                <a:effectLst/>
                <a:latin typeface="+mn-lt"/>
                <a:ea typeface="+mn-ea"/>
                <a:cs typeface="+mn-cs"/>
              </a:rPr>
              <a:t>Minimize o tamanho do pacote de implantação para as </a:t>
            </a:r>
            <a:r>
              <a:rPr lang="pt-br" sz="1200" b="1" kern="1200" dirty="0">
                <a:solidFill>
                  <a:srgbClr val="000000"/>
                </a:solidFill>
                <a:effectLst/>
                <a:latin typeface="+mn-lt"/>
                <a:ea typeface="+mn-ea"/>
                <a:cs typeface="+mn-cs"/>
              </a:rPr>
              <a:t>necessidades </a:t>
            </a:r>
            <a:r>
              <a:rPr lang="pt-br" sz="1200" b="1" kern="1200" dirty="0">
                <a:solidFill>
                  <a:schemeClr val="tx1"/>
                </a:solidFill>
                <a:effectLst/>
                <a:latin typeface="+mn-lt"/>
                <a:ea typeface="+mn-ea"/>
                <a:cs typeface="+mn-cs"/>
              </a:rPr>
              <a:t>de seu tempo de execução.</a:t>
            </a:r>
            <a:endParaRPr lang="en-US" sz="1200" b="1" kern="1200" dirty="0">
              <a:solidFill>
                <a:srgbClr val="000000"/>
              </a:solidFill>
              <a:effectLst/>
              <a:latin typeface="+mn-lt"/>
              <a:ea typeface="+mn-ea"/>
              <a:cs typeface="+mn-cs"/>
            </a:endParaRPr>
          </a:p>
          <a:p>
            <a:pPr lvl="0" rtl="0"/>
            <a:r>
              <a:rPr lang="pt-br" sz="1200" kern="1200" dirty="0">
                <a:solidFill>
                  <a:schemeClr val="tx1"/>
                </a:solidFill>
                <a:effectLst/>
                <a:latin typeface="+mn-lt"/>
                <a:ea typeface="+mn-ea"/>
                <a:cs typeface="+mn-cs"/>
              </a:rPr>
              <a:t>Isso</a:t>
            </a:r>
            <a:r>
              <a:rPr lang="pt-br" sz="1200" kern="1200" dirty="0">
                <a:solidFill>
                  <a:srgbClr val="000000"/>
                </a:solidFill>
                <a:effectLst/>
                <a:latin typeface="+mn-lt"/>
                <a:ea typeface="+mn-ea"/>
                <a:cs typeface="+mn-cs"/>
              </a:rPr>
              <a:t> reduzirá</a:t>
            </a:r>
            <a:r>
              <a:rPr lang="pt-br" sz="1200" kern="1200" dirty="0">
                <a:solidFill>
                  <a:schemeClr val="tx1"/>
                </a:solidFill>
                <a:effectLst/>
                <a:latin typeface="+mn-lt"/>
                <a:ea typeface="+mn-ea"/>
                <a:cs typeface="+mn-cs"/>
              </a:rPr>
              <a:t> a quantidade de tempo necessária para que seu pacote de implantação seja obtido por download e desempacotado antes da invocação. Para funções criadas em Java ou .NET Core, evite fazer upload da biblioteca inteira de AWS SDK como parte de seu pacote de implantação. Em vez disso, dependa seletivamente dos</a:t>
            </a:r>
            <a:r>
              <a:rPr lang="pt-br" sz="1200" kern="1200" dirty="0">
                <a:solidFill>
                  <a:srgbClr val="000000"/>
                </a:solidFill>
                <a:effectLst/>
                <a:latin typeface="+mn-lt"/>
                <a:ea typeface="+mn-ea"/>
                <a:cs typeface="+mn-cs"/>
              </a:rPr>
              <a:t> módulos que</a:t>
            </a:r>
            <a:r>
              <a:rPr lang="pt-br" sz="1200" kern="1200" dirty="0">
                <a:solidFill>
                  <a:schemeClr val="tx1"/>
                </a:solidFill>
                <a:effectLst/>
                <a:latin typeface="+mn-lt"/>
                <a:ea typeface="+mn-ea"/>
                <a:cs typeface="+mn-cs"/>
              </a:rPr>
              <a:t> </a:t>
            </a:r>
            <a:r>
              <a:rPr lang="pt-br" sz="1200" kern="1200" dirty="0">
                <a:solidFill>
                  <a:srgbClr val="000000"/>
                </a:solidFill>
                <a:effectLst/>
                <a:latin typeface="+mn-lt"/>
                <a:ea typeface="+mn-ea"/>
                <a:cs typeface="+mn-cs"/>
              </a:rPr>
              <a:t>coletam </a:t>
            </a:r>
            <a:r>
              <a:rPr lang="pt-br" sz="1200" kern="1200" dirty="0">
                <a:solidFill>
                  <a:schemeClr val="tx1"/>
                </a:solidFill>
                <a:effectLst/>
                <a:latin typeface="+mn-lt"/>
                <a:ea typeface="+mn-ea"/>
                <a:cs typeface="+mn-cs"/>
              </a:rPr>
              <a:t>os componentes do SDK necessários (</a:t>
            </a:r>
            <a:r>
              <a:rPr lang="pt-br" sz="1200" kern="1200" dirty="0">
                <a:solidFill>
                  <a:srgbClr val="000000"/>
                </a:solidFill>
                <a:effectLst/>
                <a:latin typeface="+mn-lt"/>
                <a:ea typeface="+mn-ea"/>
                <a:cs typeface="+mn-cs"/>
              </a:rPr>
              <a:t>por exemplo</a:t>
            </a:r>
            <a:r>
              <a:rPr lang="pt-br" sz="1200" kern="1200" dirty="0">
                <a:solidFill>
                  <a:schemeClr val="tx1"/>
                </a:solidFill>
                <a:effectLst/>
                <a:latin typeface="+mn-lt"/>
                <a:ea typeface="+mn-ea"/>
                <a:cs typeface="+mn-cs"/>
              </a:rPr>
              <a:t>, </a:t>
            </a:r>
            <a:r>
              <a:rPr lang="pt-br" sz="1200" kern="1200" dirty="0">
                <a:solidFill>
                  <a:srgbClr val="000000"/>
                </a:solidFill>
                <a:effectLst/>
                <a:latin typeface="+mn-lt"/>
                <a:ea typeface="+mn-ea"/>
                <a:cs typeface="+mn-cs"/>
              </a:rPr>
              <a:t>módulos do SDK do DynamoDB</a:t>
            </a:r>
            <a:r>
              <a:rPr lang="pt-br" sz="1200" kern="1200" dirty="0">
                <a:solidFill>
                  <a:schemeClr val="tx1"/>
                </a:solidFill>
                <a:effectLst/>
                <a:latin typeface="+mn-lt"/>
                <a:ea typeface="+mn-ea"/>
                <a:cs typeface="+mn-cs"/>
              </a:rPr>
              <a:t>,</a:t>
            </a:r>
            <a:r>
              <a:rPr lang="pt-br" sz="1200" kern="1200" dirty="0">
                <a:solidFill>
                  <a:srgbClr val="000000"/>
                </a:solidFill>
                <a:effectLst/>
                <a:latin typeface="+mn-lt"/>
                <a:ea typeface="+mn-ea"/>
                <a:cs typeface="+mn-cs"/>
              </a:rPr>
              <a:t>Amazon S3 e </a:t>
            </a:r>
            <a:r>
              <a:rPr lang="pt-br" sz="1200" kern="1200" dirty="0">
                <a:solidFill>
                  <a:schemeClr val="tx1"/>
                </a:solidFill>
                <a:effectLst/>
                <a:latin typeface="+mn-lt"/>
                <a:ea typeface="+mn-ea"/>
                <a:cs typeface="+mn-cs"/>
              </a:rPr>
              <a:t>bibliotecas principais do Lambda).</a:t>
            </a:r>
          </a:p>
          <a:p>
            <a:pPr lvl="0" rtl="0"/>
            <a:r>
              <a:rPr lang="pt-br" sz="1200" kern="1200" dirty="0">
                <a:solidFill>
                  <a:schemeClr val="tx1"/>
                </a:solidFill>
                <a:effectLst/>
                <a:latin typeface="+mn-lt"/>
                <a:ea typeface="+mn-ea"/>
                <a:cs typeface="+mn-cs"/>
              </a:rPr>
              <a:t> </a:t>
            </a:r>
          </a:p>
          <a:p>
            <a:pPr lvl="0" rtl="0"/>
            <a:r>
              <a:rPr lang="pt-br" sz="1200" b="1" kern="1200" dirty="0">
                <a:solidFill>
                  <a:schemeClr val="tx1"/>
                </a:solidFill>
                <a:effectLst/>
                <a:latin typeface="+mn-lt"/>
                <a:ea typeface="+mn-ea"/>
                <a:cs typeface="+mn-cs"/>
              </a:rPr>
              <a:t>Minimize a complexidade de suas </a:t>
            </a:r>
            <a:r>
              <a:rPr lang="pt-br" sz="1200" b="1" kern="1200" dirty="0">
                <a:solidFill>
                  <a:srgbClr val="000000"/>
                </a:solidFill>
                <a:effectLst/>
                <a:latin typeface="+mn-lt"/>
                <a:ea typeface="+mn-ea"/>
                <a:cs typeface="+mn-cs"/>
              </a:rPr>
              <a:t>dependências</a:t>
            </a:r>
            <a:r>
              <a:rPr lang="pt-br" sz="1200" b="1" kern="1200" dirty="0">
                <a:solidFill>
                  <a:schemeClr val="tx1"/>
                </a:solidFill>
                <a:effectLst/>
                <a:latin typeface="+mn-lt"/>
                <a:ea typeface="+mn-ea"/>
                <a:cs typeface="+mn-cs"/>
              </a:rPr>
              <a:t>.</a:t>
            </a:r>
            <a:endParaRPr lang="en-US" sz="1200" b="1" kern="1200" dirty="0">
              <a:solidFill>
                <a:srgbClr val="000000"/>
              </a:solidFill>
              <a:effectLst/>
              <a:latin typeface="+mn-lt"/>
              <a:ea typeface="+mn-ea"/>
              <a:cs typeface="+mn-cs"/>
            </a:endParaRPr>
          </a:p>
          <a:p>
            <a:pPr lvl="0" rtl="0"/>
            <a:r>
              <a:rPr lang="pt-br" sz="1200" kern="1200" dirty="0">
                <a:solidFill>
                  <a:schemeClr val="tx1"/>
                </a:solidFill>
                <a:effectLst/>
                <a:latin typeface="+mn-lt"/>
                <a:ea typeface="+mn-ea"/>
                <a:cs typeface="+mn-cs"/>
              </a:rPr>
              <a:t>Prefira estruturas mais simples que sejam carregadas rapidamente na inicialização do </a:t>
            </a:r>
            <a:r>
              <a:rPr lang="pt-br" sz="1200" kern="1200" dirty="0">
                <a:solidFill>
                  <a:srgbClr val="000000"/>
                </a:solidFill>
                <a:effectLst/>
                <a:latin typeface="+mn-lt"/>
                <a:ea typeface="+mn-ea"/>
                <a:cs typeface="+mn-cs"/>
              </a:rPr>
              <a:t>Contexto de execução</a:t>
            </a:r>
            <a:r>
              <a:rPr lang="pt-br" sz="1200" kern="1200" dirty="0">
                <a:solidFill>
                  <a:schemeClr val="tx1"/>
                </a:solidFill>
                <a:effectLst/>
                <a:latin typeface="+mn-lt"/>
                <a:ea typeface="+mn-ea"/>
                <a:cs typeface="+mn-cs"/>
              </a:rPr>
              <a:t>. Por exemplo, prefira estruturas de </a:t>
            </a:r>
            <a:r>
              <a:rPr lang="pt-br" sz="1200" kern="1200" dirty="0">
                <a:solidFill>
                  <a:srgbClr val="000000"/>
                </a:solidFill>
                <a:effectLst/>
                <a:latin typeface="+mn-lt"/>
                <a:ea typeface="+mn-ea"/>
                <a:cs typeface="+mn-cs"/>
              </a:rPr>
              <a:t>injeção de dependência Java (IoC) mais simples</a:t>
            </a:r>
            <a:r>
              <a:rPr lang="pt-br" sz="1200" kern="1200" dirty="0">
                <a:solidFill>
                  <a:schemeClr val="tx1"/>
                </a:solidFill>
                <a:effectLst/>
                <a:latin typeface="+mn-lt"/>
                <a:ea typeface="+mn-ea"/>
                <a:cs typeface="+mn-cs"/>
              </a:rPr>
              <a:t>, como Dagger </a:t>
            </a:r>
            <a:r>
              <a:rPr lang="pt-br" sz="1200" kern="1200" dirty="0">
                <a:solidFill>
                  <a:srgbClr val="000000"/>
                </a:solidFill>
                <a:effectLst/>
                <a:latin typeface="+mn-lt"/>
                <a:ea typeface="+mn-ea"/>
                <a:cs typeface="+mn-cs"/>
              </a:rPr>
              <a:t>ou Guice, </a:t>
            </a:r>
            <a:r>
              <a:rPr lang="pt-br" sz="1200" kern="1200" dirty="0">
                <a:solidFill>
                  <a:schemeClr val="tx1"/>
                </a:solidFill>
                <a:effectLst/>
                <a:latin typeface="+mn-lt"/>
                <a:ea typeface="+mn-ea"/>
                <a:cs typeface="+mn-cs"/>
              </a:rPr>
              <a:t>em vez de estruturas mais complexas, como a Spring Framework. </a:t>
            </a:r>
          </a:p>
          <a:p>
            <a:pPr lvl="0" rtl="0"/>
            <a:endParaRPr lang="en-US" sz="1200" kern="1200" dirty="0">
              <a:solidFill>
                <a:schemeClr val="tx1"/>
              </a:solidFill>
              <a:effectLst/>
              <a:latin typeface="+mn-lt"/>
              <a:ea typeface="+mn-ea"/>
              <a:cs typeface="+mn-cs"/>
            </a:endParaRPr>
          </a:p>
          <a:p>
            <a:pPr lvl="0" rtl="0"/>
            <a:r>
              <a:rPr lang="pt-br" sz="1200" b="1" i="0" kern="1200" dirty="0">
                <a:solidFill>
                  <a:schemeClr val="tx1"/>
                </a:solidFill>
                <a:effectLst/>
                <a:latin typeface="+mn-lt"/>
                <a:ea typeface="+mn-ea"/>
                <a:cs typeface="+mn-cs"/>
              </a:rPr>
              <a:t>Evite usar </a:t>
            </a:r>
            <a:r>
              <a:rPr lang="pt-br" sz="1200" b="1" i="0" kern="1200" dirty="0">
                <a:solidFill>
                  <a:srgbClr val="000000"/>
                </a:solidFill>
                <a:effectLst/>
                <a:latin typeface="+mn-lt"/>
                <a:ea typeface="+mn-ea"/>
                <a:cs typeface="+mn-cs"/>
              </a:rPr>
              <a:t>código</a:t>
            </a:r>
            <a:r>
              <a:rPr lang="en-us" sz="1200" b="1" i="0" kern="1200" dirty="0" err="1">
                <a:solidFill>
                  <a:schemeClr val="tx1"/>
                </a:solidFill>
                <a:effectLst/>
                <a:latin typeface="+mn-lt"/>
                <a:ea typeface="+mn-ea"/>
                <a:cs typeface="+mn-cs"/>
              </a:rPr>
              <a:t>recursivo</a:t>
            </a:r>
            <a:r>
              <a:rPr lang="pt-br" sz="1200" b="0" i="0" kern="1200" dirty="0">
                <a:solidFill>
                  <a:schemeClr val="tx1"/>
                </a:solidFill>
                <a:effectLst/>
                <a:latin typeface="+mn-lt"/>
                <a:ea typeface="+mn-ea"/>
                <a:cs typeface="+mn-cs"/>
              </a:rPr>
              <a:t> </a:t>
            </a:r>
          </a:p>
          <a:p>
            <a:pPr lvl="0" rtl="0"/>
            <a:r>
              <a:rPr lang="pt-br" sz="1200" b="0" i="0" kern="1200" dirty="0">
                <a:solidFill>
                  <a:schemeClr val="tx1"/>
                </a:solidFill>
                <a:effectLst/>
                <a:latin typeface="+mn-lt"/>
                <a:ea typeface="+mn-ea"/>
                <a:cs typeface="+mn-cs"/>
              </a:rPr>
              <a:t>Evite usar código recursivo</a:t>
            </a:r>
            <a:r>
              <a:rPr lang="pt-br" sz="1200" b="0" i="0" kern="1200" dirty="0">
                <a:solidFill>
                  <a:srgbClr val="000000"/>
                </a:solidFill>
                <a:effectLst/>
                <a:latin typeface="+mn-lt"/>
                <a:ea typeface="+mn-ea"/>
                <a:cs typeface="+mn-cs"/>
              </a:rPr>
              <a:t> em sua função do Lambda</a:t>
            </a:r>
            <a:r>
              <a:rPr lang="pt-br" sz="1200" b="0" i="0" kern="1200" dirty="0">
                <a:solidFill>
                  <a:schemeClr val="tx1"/>
                </a:solidFill>
                <a:effectLst/>
                <a:latin typeface="+mn-lt"/>
                <a:ea typeface="+mn-ea"/>
                <a:cs typeface="+mn-cs"/>
              </a:rPr>
              <a:t>, em que a função chame a si mesma automaticamente até que alguns critérios arbitrários sejam atendidos. Isso pode levar a um volume não intencional de invocações da função e a custos elevados. Caso faça isso acidentalmente, defina o limite de execução simultânea da função como </a:t>
            </a:r>
            <a:r>
              <a:rPr lang="pt-br" dirty="0">
                <a:latin typeface="+mn-lt"/>
              </a:rPr>
              <a:t>0</a:t>
            </a:r>
            <a:r>
              <a:rPr lang="pt-br" sz="1200" b="0" i="0" kern="1200" dirty="0">
                <a:solidFill>
                  <a:schemeClr val="tx1"/>
                </a:solidFill>
                <a:effectLst/>
                <a:latin typeface="+mn-lt"/>
                <a:ea typeface="+mn-ea"/>
                <a:cs typeface="+mn-cs"/>
              </a:rPr>
              <a:t> imediatamente para limitar todas as invocações para a função, enquanto você atualiza o código.</a:t>
            </a:r>
          </a:p>
          <a:p>
            <a:pPr lvl="0" rtl="0"/>
            <a:endParaRPr lang="en-US" sz="1200" b="0" i="0" kern="1200" dirty="0">
              <a:solidFill>
                <a:schemeClr val="tx1"/>
              </a:solidFill>
              <a:effectLst/>
              <a:latin typeface="+mn-lt"/>
              <a:ea typeface="+mn-ea"/>
              <a:cs typeface="+mn-cs"/>
            </a:endParaRPr>
          </a:p>
          <a:p>
            <a:pPr lvl="0" rtl="0"/>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91359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9352"/>
          </a:xfrm>
        </p:spPr>
        <p:txBody>
          <a:bodyPr rtlCol="0"/>
          <a:lstStyle/>
          <a:p>
            <a:pPr rtl="0"/>
            <a:r>
              <a:rPr lang="pt-br" sz="1200" b="1" i="0" kern="1200" dirty="0">
                <a:solidFill>
                  <a:schemeClr val="tx1"/>
                </a:solidFill>
                <a:effectLst/>
                <a:latin typeface="+mn-lt"/>
                <a:ea typeface="+mn-ea"/>
                <a:cs typeface="+mn-cs"/>
              </a:rPr>
              <a:t>Testar a performance de sua função do Lambda</a:t>
            </a:r>
            <a:r>
              <a:rPr lang="pt-br" sz="1200" b="0" i="0" kern="1200" dirty="0">
                <a:solidFill>
                  <a:schemeClr val="tx1"/>
                </a:solidFill>
                <a:effectLst/>
                <a:latin typeface="+mn-lt"/>
                <a:ea typeface="+mn-ea"/>
                <a:cs typeface="+mn-cs"/>
              </a:rPr>
              <a:t> é uma parte crucial </a:t>
            </a:r>
            <a:r>
              <a:rPr lang="pt-br" sz="1200" b="0" i="0" kern="1200" dirty="0">
                <a:solidFill>
                  <a:srgbClr val="000000"/>
                </a:solidFill>
                <a:effectLst/>
                <a:latin typeface="+mn-lt"/>
                <a:ea typeface="+mn-ea"/>
                <a:cs typeface="+mn-cs"/>
              </a:rPr>
              <a:t>para garantir</a:t>
            </a:r>
            <a:r>
              <a:rPr lang="pt-br" sz="1200" b="0" i="0" kern="1200" dirty="0">
                <a:solidFill>
                  <a:schemeClr val="tx1"/>
                </a:solidFill>
                <a:effectLst/>
                <a:latin typeface="+mn-lt"/>
                <a:ea typeface="+mn-ea"/>
                <a:cs typeface="+mn-cs"/>
              </a:rPr>
              <a:t> que você </a:t>
            </a:r>
            <a:r>
              <a:rPr lang="pt-br" sz="1200" b="0" i="0" kern="1200" dirty="0">
                <a:solidFill>
                  <a:srgbClr val="000000"/>
                </a:solidFill>
                <a:effectLst/>
                <a:latin typeface="+mn-lt"/>
                <a:ea typeface="+mn-ea"/>
                <a:cs typeface="+mn-cs"/>
              </a:rPr>
              <a:t>escolha</a:t>
            </a:r>
            <a:r>
              <a:rPr lang="pt-br" sz="1200" b="0" i="0" kern="1200" dirty="0">
                <a:solidFill>
                  <a:schemeClr val="tx1"/>
                </a:solidFill>
                <a:effectLst/>
                <a:latin typeface="+mn-lt"/>
                <a:ea typeface="+mn-ea"/>
                <a:cs typeface="+mn-cs"/>
              </a:rPr>
              <a:t> o tamanho </a:t>
            </a:r>
            <a:r>
              <a:rPr lang="pt-br" sz="1200" b="0" i="0" kern="1200" dirty="0">
                <a:solidFill>
                  <a:srgbClr val="000000"/>
                </a:solidFill>
                <a:effectLst/>
                <a:latin typeface="+mn-lt"/>
                <a:ea typeface="+mn-ea"/>
                <a:cs typeface="+mn-cs"/>
              </a:rPr>
              <a:t>ideal</a:t>
            </a:r>
            <a:r>
              <a:rPr lang="pt-br" sz="1200" b="0" i="0" kern="1200" dirty="0">
                <a:solidFill>
                  <a:schemeClr val="tx1"/>
                </a:solidFill>
                <a:effectLst/>
                <a:latin typeface="+mn-lt"/>
                <a:ea typeface="+mn-ea"/>
                <a:cs typeface="+mn-cs"/>
              </a:rPr>
              <a:t> da memória configuração. Qualquer aumento no</a:t>
            </a:r>
            <a:r>
              <a:rPr lang="pt-br" sz="1200" b="0" i="0" kern="1200" dirty="0">
                <a:solidFill>
                  <a:srgbClr val="000000"/>
                </a:solidFill>
                <a:effectLst/>
                <a:latin typeface="+mn-lt"/>
                <a:ea typeface="+mn-ea"/>
                <a:cs typeface="+mn-cs"/>
              </a:rPr>
              <a:t> tamanho da memória</a:t>
            </a:r>
            <a:r>
              <a:rPr lang="pt-br" sz="1200" b="0" i="0" kern="1200" dirty="0">
                <a:solidFill>
                  <a:schemeClr val="tx1"/>
                </a:solidFill>
                <a:effectLst/>
                <a:latin typeface="+mn-lt"/>
                <a:ea typeface="+mn-ea"/>
                <a:cs typeface="+mn-cs"/>
              </a:rPr>
              <a:t> dispara (trigger) um aumento equivalente na CPU disponível para sua função. O uso de memória para sua função é </a:t>
            </a:r>
            <a:r>
              <a:rPr lang="pt-br" sz="1200" b="0" i="0" kern="1200" dirty="0">
                <a:solidFill>
                  <a:srgbClr val="000000"/>
                </a:solidFill>
                <a:effectLst/>
                <a:latin typeface="+mn-lt"/>
                <a:ea typeface="+mn-ea"/>
                <a:cs typeface="+mn-cs"/>
              </a:rPr>
              <a:t>determinado por invocação</a:t>
            </a:r>
            <a:r>
              <a:rPr lang="pt-br" sz="1200" b="0" i="0" kern="1200" dirty="0">
                <a:solidFill>
                  <a:schemeClr val="tx1"/>
                </a:solidFill>
                <a:effectLst/>
                <a:latin typeface="+mn-lt"/>
                <a:ea typeface="+mn-ea"/>
                <a:cs typeface="+mn-cs"/>
              </a:rPr>
              <a:t> e pode ser visualizado</a:t>
            </a:r>
            <a:r>
              <a:rPr lang="pt-br" sz="1200" b="0" i="0" kern="1200" dirty="0">
                <a:solidFill>
                  <a:srgbClr val="000000"/>
                </a:solidFill>
                <a:effectLst/>
                <a:latin typeface="+mn-lt"/>
                <a:ea typeface="+mn-ea"/>
                <a:cs typeface="+mn-cs"/>
              </a:rPr>
              <a:t> no Amazon CloudWatch Logs</a:t>
            </a:r>
            <a:r>
              <a:rPr lang="pt-br" sz="1200" b="0" i="0" kern="1200" dirty="0">
                <a:solidFill>
                  <a:schemeClr val="tx1"/>
                </a:solidFill>
                <a:effectLst/>
                <a:latin typeface="+mn-lt"/>
                <a:ea typeface="+mn-ea"/>
                <a:cs typeface="+mn-cs"/>
              </a:rPr>
              <a:t>.</a:t>
            </a:r>
          </a:p>
          <a:p>
            <a:pPr rtl="0"/>
            <a:endParaRPr lang="en-US" sz="1200" b="0" i="0" kern="1200" dirty="0">
              <a:solidFill>
                <a:schemeClr val="tx1"/>
              </a:solidFill>
              <a:effectLst/>
              <a:latin typeface="+mn-lt"/>
              <a:ea typeface="+mn-ea"/>
              <a:cs typeface="+mn-cs"/>
            </a:endParaRPr>
          </a:p>
          <a:p>
            <a:pPr rtl="0"/>
            <a:r>
              <a:rPr lang="pt-br" sz="1200" b="1" i="0" kern="1200" dirty="0">
                <a:solidFill>
                  <a:schemeClr val="tx1"/>
                </a:solidFill>
                <a:effectLst/>
                <a:latin typeface="+mn-lt"/>
                <a:ea typeface="+mn-ea"/>
                <a:cs typeface="+mn-cs"/>
              </a:rPr>
              <a:t>Teste a carga de sua função de Lambda </a:t>
            </a:r>
            <a:r>
              <a:rPr lang="pt-br" sz="1200" b="0" i="0" kern="1200" dirty="0">
                <a:solidFill>
                  <a:schemeClr val="tx1"/>
                </a:solidFill>
                <a:effectLst/>
                <a:latin typeface="+mn-lt"/>
                <a:ea typeface="+mn-ea"/>
                <a:cs typeface="+mn-cs"/>
              </a:rPr>
              <a:t>para determinar um valor</a:t>
            </a:r>
            <a:r>
              <a:rPr lang="pt-br" sz="1200" b="0" i="0" kern="1200" dirty="0">
                <a:solidFill>
                  <a:srgbClr val="000000"/>
                </a:solidFill>
                <a:effectLst/>
                <a:latin typeface="+mn-lt"/>
                <a:ea typeface="+mn-ea"/>
                <a:cs typeface="+mn-cs"/>
              </a:rPr>
              <a:t> de tempo limite ideal</a:t>
            </a:r>
            <a:r>
              <a:rPr lang="pt-br" sz="1200" b="0" i="0" kern="1200" dirty="0">
                <a:solidFill>
                  <a:schemeClr val="tx1"/>
                </a:solidFill>
                <a:effectLst/>
                <a:latin typeface="+mn-lt"/>
                <a:ea typeface="+mn-ea"/>
                <a:cs typeface="+mn-cs"/>
              </a:rPr>
              <a:t>. </a:t>
            </a:r>
            <a:r>
              <a:rPr lang="pt-br" sz="1200" b="0" i="0" kern="1200" dirty="0">
                <a:solidFill>
                  <a:srgbClr val="000000"/>
                </a:solidFill>
                <a:effectLst/>
                <a:latin typeface="+mn-lt"/>
                <a:ea typeface="+mn-ea"/>
                <a:cs typeface="+mn-cs"/>
              </a:rPr>
              <a:t>É </a:t>
            </a:r>
            <a:r>
              <a:rPr lang="pt-br" sz="1200" b="0" i="0" kern="1200" dirty="0">
                <a:solidFill>
                  <a:schemeClr val="tx1"/>
                </a:solidFill>
                <a:effectLst/>
                <a:latin typeface="+mn-lt"/>
                <a:ea typeface="+mn-ea"/>
                <a:cs typeface="+mn-cs"/>
              </a:rPr>
              <a:t>importante analisar por quanto tempo sua função é executada para que </a:t>
            </a:r>
            <a:r>
              <a:rPr lang="pt-br" sz="1200" b="0" i="0" kern="1200" dirty="0">
                <a:solidFill>
                  <a:srgbClr val="000000"/>
                </a:solidFill>
                <a:effectLst/>
                <a:latin typeface="+mn-lt"/>
                <a:ea typeface="+mn-ea"/>
                <a:cs typeface="+mn-cs"/>
              </a:rPr>
              <a:t>possa determinar melhor </a:t>
            </a:r>
            <a:r>
              <a:rPr lang="pt-br" sz="1200" b="0" i="0" kern="1200" dirty="0">
                <a:solidFill>
                  <a:schemeClr val="tx1"/>
                </a:solidFill>
                <a:effectLst/>
                <a:latin typeface="+mn-lt"/>
                <a:ea typeface="+mn-ea"/>
                <a:cs typeface="+mn-cs"/>
              </a:rPr>
              <a:t>qualquer problema com um serviço de dependência que possa aumentar a simultaneidade da função além do que você </a:t>
            </a:r>
            <a:r>
              <a:rPr lang="pt-br" sz="1200" b="0" i="0" kern="1200" dirty="0">
                <a:solidFill>
                  <a:srgbClr val="000000"/>
                </a:solidFill>
                <a:effectLst/>
                <a:latin typeface="+mn-lt"/>
                <a:ea typeface="+mn-ea"/>
                <a:cs typeface="+mn-cs"/>
              </a:rPr>
              <a:t>espera</a:t>
            </a:r>
            <a:r>
              <a:rPr lang="pt-br" sz="1200" b="0" i="0" kern="1200" dirty="0">
                <a:solidFill>
                  <a:schemeClr val="tx1"/>
                </a:solidFill>
                <a:effectLst/>
                <a:latin typeface="+mn-lt"/>
                <a:ea typeface="+mn-ea"/>
                <a:cs typeface="+mn-cs"/>
              </a:rPr>
              <a:t>. Isso é importante, principalmente quando sua função de Lambda faz chamadas de rede para recursos que não podem tratar a escalabilidade do Lambda.</a:t>
            </a:r>
          </a:p>
          <a:p>
            <a:pPr rtl="0"/>
            <a:endParaRPr lang="en-US" sz="1200" b="0" i="0" kern="1200" dirty="0">
              <a:solidFill>
                <a:schemeClr val="tx1"/>
              </a:solidFill>
              <a:effectLst/>
              <a:latin typeface="+mn-lt"/>
              <a:ea typeface="+mn-ea"/>
              <a:cs typeface="+mn-cs"/>
            </a:endParaRPr>
          </a:p>
          <a:p>
            <a:pPr rtl="0"/>
            <a:r>
              <a:rPr lang="pt-br" dirty="0">
                <a:latin typeface="+mn-lt"/>
              </a:rPr>
              <a:t>Limites do Lambda:</a:t>
            </a:r>
          </a:p>
          <a:p>
            <a:pPr marL="171450" indent="-171450" rtl="0">
              <a:buFont typeface="Arial" panose="020B0604020202020204" pitchFamily="34" charset="0"/>
              <a:buChar char="•"/>
            </a:pPr>
            <a:r>
              <a:rPr lang="pt-br" dirty="0">
                <a:latin typeface="+mn-lt"/>
              </a:rPr>
              <a:t>Intervalo de alocação de memória: Mínimo = 128 MB/Máximo = 3008 MB (com </a:t>
            </a:r>
            <a:r>
              <a:rPr lang="pt-br" dirty="0">
                <a:solidFill>
                  <a:srgbClr val="000000"/>
                </a:solidFill>
                <a:latin typeface="+mn-lt"/>
              </a:rPr>
              <a:t>incrementos de 64 MB</a:t>
            </a:r>
            <a:r>
              <a:rPr lang="pt-br" dirty="0">
                <a:latin typeface="+mn-lt"/>
              </a:rPr>
              <a:t>).</a:t>
            </a:r>
          </a:p>
          <a:p>
            <a:pPr marL="171450" indent="-171450" rtl="0">
              <a:buFont typeface="Arial" panose="020B0604020202020204" pitchFamily="34" charset="0"/>
              <a:buChar char="•"/>
            </a:pPr>
            <a:r>
              <a:rPr lang="pt-br" dirty="0">
                <a:latin typeface="+mn-lt"/>
              </a:rPr>
              <a:t>Capacidade do disco efêmero ("/tmp" space) = 512 MB</a:t>
            </a:r>
          </a:p>
          <a:p>
            <a:pPr marL="171450" indent="-171450" rtl="0">
              <a:buFont typeface="Arial" panose="020B0604020202020204" pitchFamily="34" charset="0"/>
              <a:buChar char="•"/>
            </a:pPr>
            <a:r>
              <a:rPr lang="pt-br" dirty="0">
                <a:latin typeface="+mn-lt"/>
              </a:rPr>
              <a:t>Tamanho do payload da invocação RequestResponse/synchronous = 6 MB </a:t>
            </a:r>
          </a:p>
          <a:p>
            <a:pPr marL="171450" indent="-171450" rtl="0">
              <a:buFont typeface="Arial" panose="020B0604020202020204" pitchFamily="34" charset="0"/>
              <a:buChar char="•"/>
            </a:pPr>
            <a:r>
              <a:rPr lang="pt-br" dirty="0">
                <a:latin typeface="+mn-lt"/>
              </a:rPr>
              <a:t>Tamanho do payload da invocação Event/asynchronous = 128 KB</a:t>
            </a:r>
          </a:p>
          <a:p>
            <a:pPr marL="171450" indent="-171450" rtl="0">
              <a:buFont typeface="Arial" panose="020B0604020202020204" pitchFamily="34" charset="0"/>
              <a:buChar char="•"/>
            </a:pPr>
            <a:r>
              <a:rPr lang="pt-br" sz="1200" kern="1200" dirty="0">
                <a:solidFill>
                  <a:schemeClr val="tx1"/>
                </a:solidFill>
                <a:effectLst/>
                <a:latin typeface="+mn-lt"/>
                <a:ea typeface="+mn-ea"/>
                <a:cs typeface="+mn-cs"/>
              </a:rPr>
              <a:t>Duração máxima de execução </a:t>
            </a:r>
            <a:r>
              <a:rPr lang="pt-br" sz="1200" kern="1200" dirty="0">
                <a:solidFill>
                  <a:srgbClr val="000000"/>
                </a:solidFill>
                <a:effectLst/>
                <a:latin typeface="+mn-lt"/>
                <a:ea typeface="+mn-ea"/>
                <a:cs typeface="+mn-cs"/>
              </a:rPr>
              <a:t>por</a:t>
            </a:r>
            <a:r>
              <a:rPr lang="pt-br" sz="1200" kern="1200" dirty="0">
                <a:solidFill>
                  <a:schemeClr val="tx1"/>
                </a:solidFill>
                <a:effectLst/>
                <a:latin typeface="+mn-lt"/>
                <a:ea typeface="+mn-ea"/>
                <a:cs typeface="+mn-cs"/>
              </a:rPr>
              <a:t> solicitação 300 segundos (5 minutos)</a:t>
            </a:r>
          </a:p>
          <a:p>
            <a:pPr marL="171450" indent="-171450" rtl="0">
              <a:buFont typeface="Arial" panose="020B0604020202020204" pitchFamily="34" charset="0"/>
              <a:buChar char="•"/>
            </a:pPr>
            <a:r>
              <a:rPr lang="pt-br" sz="1200" kern="1200" dirty="0">
                <a:solidFill>
                  <a:schemeClr val="tx1"/>
                </a:solidFill>
                <a:effectLst/>
                <a:latin typeface="+mn-lt"/>
                <a:ea typeface="+mn-ea"/>
                <a:cs typeface="+mn-cs"/>
              </a:rPr>
              <a:t>Invoca o </a:t>
            </a:r>
            <a:r>
              <a:rPr lang="pt-br" sz="1200" kern="1200" dirty="0">
                <a:solidFill>
                  <a:srgbClr val="000000"/>
                </a:solidFill>
                <a:effectLst/>
                <a:latin typeface="+mn-lt"/>
                <a:ea typeface="+mn-ea"/>
                <a:cs typeface="+mn-cs"/>
              </a:rPr>
              <a:t>tamanho da carga do corpo de texto </a:t>
            </a:r>
            <a:r>
              <a:rPr lang="pt-br" sz="1200" kern="1200" dirty="0">
                <a:solidFill>
                  <a:schemeClr val="tx1"/>
                </a:solidFill>
                <a:effectLst/>
                <a:latin typeface="+mn-lt"/>
                <a:ea typeface="+mn-ea"/>
                <a:cs typeface="+mn-cs"/>
              </a:rPr>
              <a:t>de solicitação (RequestResponse/synchronous) OBSERVAÇÃO: a carga do corpo de texto de resposta também deve respeitar esse limite. 6 MB</a:t>
            </a:r>
          </a:p>
          <a:p>
            <a:pPr marL="171450" indent="-171450" rtl="0">
              <a:buFont typeface="Arial" panose="020B0604020202020204" pitchFamily="34" charset="0"/>
              <a:buChar char="•"/>
            </a:pPr>
            <a:r>
              <a:rPr lang="pt-br" sz="1200" kern="1200" dirty="0">
                <a:solidFill>
                  <a:schemeClr val="tx1"/>
                </a:solidFill>
                <a:effectLst/>
                <a:latin typeface="+mn-lt"/>
                <a:ea typeface="+mn-ea"/>
                <a:cs typeface="+mn-cs"/>
              </a:rPr>
              <a:t>Invoca</a:t>
            </a:r>
            <a:r>
              <a:rPr lang="pt-br" sz="1200" kern="1200" dirty="0">
                <a:solidFill>
                  <a:srgbClr val="000000"/>
                </a:solidFill>
                <a:effectLst/>
                <a:latin typeface="+mn-lt"/>
                <a:ea typeface="+mn-ea"/>
                <a:cs typeface="+mn-cs"/>
              </a:rPr>
              <a:t> tamanho da carga do corpo de texto </a:t>
            </a:r>
            <a:r>
              <a:rPr lang="pt-br" sz="1200" kern="1200" dirty="0">
                <a:solidFill>
                  <a:schemeClr val="tx1"/>
                </a:solidFill>
                <a:effectLst/>
                <a:latin typeface="+mn-lt"/>
                <a:ea typeface="+mn-ea"/>
                <a:cs typeface="+mn-cs"/>
              </a:rPr>
              <a:t>(invocação Event/asynchronous)128 </a:t>
            </a:r>
            <a:r>
              <a:rPr lang="pt-br" sz="1200" kern="1200" dirty="0">
                <a:solidFill>
                  <a:srgbClr val="000000"/>
                </a:solidFill>
                <a:effectLst/>
                <a:latin typeface="+mn-lt"/>
                <a:ea typeface="+mn-ea"/>
                <a:cs typeface="+mn-cs"/>
              </a:rPr>
              <a:t>KB</a:t>
            </a:r>
            <a:endParaRPr lang="en-US" sz="1200" kern="1200" dirty="0">
              <a:solidFill>
                <a:srgbClr val="000000"/>
              </a:solidFill>
              <a:effectLst/>
              <a:latin typeface="+mn-lt"/>
              <a:ea typeface="+mn-ea"/>
              <a:cs typeface="+mn-cs"/>
            </a:endParaRPr>
          </a:p>
          <a:p>
            <a:pPr marL="171450" indent="-171450" rtl="0">
              <a:buFont typeface="Arial" panose="020B0604020202020204" pitchFamily="34" charset="0"/>
              <a:buChar char="•"/>
            </a:pPr>
            <a:r>
              <a:rPr lang="pt-br" sz="1200" kern="1200" dirty="0">
                <a:solidFill>
                  <a:schemeClr val="tx1"/>
                </a:solidFill>
                <a:effectLst/>
                <a:latin typeface="+mn-lt"/>
                <a:ea typeface="+mn-ea"/>
                <a:cs typeface="+mn-cs"/>
              </a:rPr>
              <a:t>Tamanho do pacote de implantação da função do Lambda (arquivo compactado .zip/.jar) 50 MB</a:t>
            </a:r>
          </a:p>
          <a:p>
            <a:pPr marL="171450" indent="-171450" rtl="0">
              <a:buFont typeface="Arial" panose="020B0604020202020204" pitchFamily="34" charset="0"/>
              <a:buChar char="•"/>
            </a:pPr>
            <a:r>
              <a:rPr lang="pt-br" sz="1200" kern="1200" dirty="0">
                <a:solidFill>
                  <a:schemeClr val="tx1"/>
                </a:solidFill>
                <a:effectLst/>
                <a:latin typeface="+mn-lt"/>
                <a:ea typeface="+mn-ea"/>
                <a:cs typeface="+mn-cs"/>
              </a:rPr>
              <a:t>Tamanho total do conjunto de variáveis do ambiente definido em 4 KB</a:t>
            </a:r>
          </a:p>
          <a:p>
            <a:pPr marL="171450" indent="-171450" rtl="0">
              <a:buFont typeface="Arial" panose="020B0604020202020204" pitchFamily="34" charset="0"/>
              <a:buChar char="•"/>
            </a:pPr>
            <a:r>
              <a:rPr lang="pt-br" dirty="0">
                <a:latin typeface="+mn-lt"/>
              </a:rPr>
              <a:t>Tamanho do código/dependências que você pode compactar em um pacote de implantação (tamanho do .zip/.jar descompactado) 250 MB</a:t>
            </a:r>
            <a:br>
              <a:rPr lang="en-US" dirty="0">
                <a:latin typeface="+mn-lt"/>
              </a:rPr>
            </a:br>
            <a:endParaRPr lang="en-US" sz="1200" b="1" kern="1200" dirty="0">
              <a:solidFill>
                <a:schemeClr val="tx1"/>
              </a:solidFill>
              <a:effectLst/>
              <a:latin typeface="+mn-lt"/>
              <a:ea typeface="+mn-ea"/>
              <a:cs typeface="+mn-cs"/>
            </a:endParaRPr>
          </a:p>
          <a:p>
            <a:pPr rtl="0"/>
            <a:r>
              <a:rPr lang="pt-br" sz="1200" b="1" kern="1200" dirty="0">
                <a:solidFill>
                  <a:srgbClr val="000000"/>
                </a:solidFill>
                <a:effectLst/>
                <a:latin typeface="+mn-lt"/>
                <a:ea typeface="+mn-ea"/>
                <a:cs typeface="+mn-cs"/>
              </a:rPr>
              <a:t>Observação:</a:t>
            </a:r>
            <a:r>
              <a:rPr lang="en-us" sz="1200" b="1" kern="1200" dirty="0">
                <a:solidFill>
                  <a:srgbClr val="000000"/>
                </a:solidFill>
                <a:effectLst/>
                <a:latin typeface="+mn-lt"/>
                <a:ea typeface="+mn-ea"/>
                <a:cs typeface="+mn-cs"/>
              </a:rPr>
              <a:t> </a:t>
            </a:r>
            <a:r>
              <a:rPr lang="pt-br" dirty="0">
                <a:latin typeface="+mn-lt"/>
              </a:rPr>
              <a:t>Cada função do Lambda recebe 512 MB adicionais de espaço em disco não persistente em seu próprio diretório /tmp. O diretório /tmp pode ser usado para carregar recursos adicionais, como bibliotecas de dependências ou datasets durante a inicialização da função.</a:t>
            </a:r>
            <a:r>
              <a:rPr lang="pt-b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Para obter mais informações, consulte </a:t>
            </a:r>
            <a:r>
              <a:rPr lang="pt-br" sz="1200" u="sng" kern="1200" dirty="0">
                <a:solidFill>
                  <a:schemeClr val="tx1"/>
                </a:solidFill>
                <a:effectLst/>
                <a:latin typeface="+mn-lt"/>
                <a:ea typeface="+mn-ea"/>
                <a:cs typeface="+mn-cs"/>
                <a:hlinkClick r:id="rId3"/>
              </a:rPr>
              <a:t>https://docs.aws.amazon.com/lambda/latest/dg/limits.html</a:t>
            </a:r>
            <a:r>
              <a:rPr lang="pt-br" sz="1200" u="sng"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rtl="0"/>
            <a:endParaRPr lang="en-US" sz="1200" kern="1200" dirty="0">
              <a:solidFill>
                <a:schemeClr val="tx1"/>
              </a:solidFill>
              <a:effectLst/>
              <a:latin typeface="+mn-lt"/>
              <a:ea typeface="+mn-ea"/>
              <a:cs typeface="+mn-cs"/>
            </a:endParaRPr>
          </a:p>
          <a:p>
            <a:pPr rtl="0"/>
            <a:endParaRPr lang="en-US" sz="1200" kern="1200" dirty="0">
              <a:solidFill>
                <a:schemeClr val="tx1"/>
              </a:solidFill>
              <a:effectLst/>
              <a:latin typeface="+mn-lt"/>
              <a:ea typeface="+mn-ea"/>
              <a:cs typeface="+mn-cs"/>
            </a:endParaRPr>
          </a:p>
          <a:p>
            <a:pPr rtl="0"/>
            <a:r>
              <a:rPr lang="pt-br" sz="1200" kern="1200" dirty="0">
                <a:solidFill>
                  <a:schemeClr val="tx1"/>
                </a:solidFill>
                <a:effectLst/>
                <a:latin typeface="+mn-lt"/>
                <a:ea typeface="+mn-ea"/>
                <a:cs typeface="+mn-cs"/>
              </a:rPr>
              <a:t> </a:t>
            </a:r>
          </a:p>
          <a:p>
            <a:pPr rtl="0"/>
            <a:endParaRPr lang="en-US" dirty="0">
              <a:latin typeface="+mn-lt"/>
            </a:endParaRPr>
          </a:p>
        </p:txBody>
      </p:sp>
    </p:spTree>
    <p:extLst>
      <p:ext uri="{BB962C8B-B14F-4D97-AF65-F5344CB8AC3E}">
        <p14:creationId xmlns:p14="http://schemas.microsoft.com/office/powerpoint/2010/main" val="1205882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1" i="0" kern="1200" dirty="0">
                <a:solidFill>
                  <a:srgbClr val="000000"/>
                </a:solidFill>
                <a:effectLst/>
                <a:latin typeface="+mn-lt"/>
                <a:ea typeface="+mn-ea"/>
                <a:cs typeface="+mn-cs"/>
              </a:rPr>
              <a:t>Use métricas </a:t>
            </a:r>
            <a:r>
              <a:rPr lang="pt-br" sz="1200" b="0" i="0" kern="1200" dirty="0">
                <a:solidFill>
                  <a:schemeClr val="tx1"/>
                </a:solidFill>
                <a:effectLst/>
                <a:latin typeface="+mn-lt"/>
                <a:ea typeface="+mn-ea"/>
                <a:cs typeface="+mn-cs"/>
              </a:rPr>
              <a:t>do AWS</a:t>
            </a:r>
            <a:r>
              <a:rPr lang="pt-br" sz="1200" b="1" i="0" kern="1200" dirty="0">
                <a:solidFill>
                  <a:schemeClr val="tx1"/>
                </a:solidFill>
                <a:effectLst/>
                <a:latin typeface="+mn-lt"/>
                <a:ea typeface="+mn-ea"/>
                <a:cs typeface="+mn-cs"/>
              </a:rPr>
              <a:t> Lambda  e </a:t>
            </a:r>
            <a:r>
              <a:rPr lang="pt-br" sz="1200" b="1" i="0" kern="1200" dirty="0">
                <a:solidFill>
                  <a:srgbClr val="000000"/>
                </a:solidFill>
                <a:effectLst/>
                <a:latin typeface="+mn-lt"/>
                <a:ea typeface="+mn-ea"/>
                <a:cs typeface="+mn-cs"/>
              </a:rPr>
              <a:t>alarmes </a:t>
            </a:r>
            <a:r>
              <a:rPr lang="pt-br" sz="1200" b="1" i="0" kern="1200" dirty="0">
                <a:solidFill>
                  <a:schemeClr val="tx1"/>
                </a:solidFill>
                <a:effectLst/>
                <a:latin typeface="+mn-lt"/>
                <a:ea typeface="+mn-ea"/>
                <a:cs typeface="+mn-cs"/>
              </a:rPr>
              <a:t>do CloudWatch </a:t>
            </a:r>
            <a:r>
              <a:rPr lang="pt-br" sz="1200" b="0" i="0" kern="1200" dirty="0">
                <a:solidFill>
                  <a:schemeClr val="tx1"/>
                </a:solidFill>
                <a:effectLst/>
                <a:latin typeface="+mn-lt"/>
                <a:ea typeface="+mn-ea"/>
                <a:cs typeface="+mn-cs"/>
              </a:rPr>
              <a:t>em vez de criar ou atualizar uma métrica de dentro do código de função do Lambda. É uma forma muito mais eficiente de monitorar a integridade de suas funções do Lambda </a:t>
            </a:r>
            <a:r>
              <a:rPr lang="pt-br" sz="1200" b="0" i="0" kern="1200" dirty="0">
                <a:solidFill>
                  <a:srgbClr val="000000"/>
                </a:solidFill>
                <a:effectLst/>
                <a:latin typeface="+mn-lt"/>
                <a:ea typeface="+mn-ea"/>
                <a:cs typeface="+mn-cs"/>
              </a:rPr>
              <a:t>permitindo </a:t>
            </a:r>
            <a:r>
              <a:rPr lang="pt-br" sz="1200" b="0" i="0" kern="1200" dirty="0">
                <a:solidFill>
                  <a:schemeClr val="tx1"/>
                </a:solidFill>
                <a:effectLst/>
                <a:latin typeface="+mn-lt"/>
                <a:ea typeface="+mn-ea"/>
                <a:cs typeface="+mn-cs"/>
              </a:rPr>
              <a:t>detectar problemas no início do processo de desenvolvimento. </a:t>
            </a:r>
            <a:r>
              <a:rPr lang="pt-br" sz="1200" b="0" i="0" kern="1200" dirty="0">
                <a:solidFill>
                  <a:srgbClr val="000000"/>
                </a:solidFill>
                <a:effectLst/>
                <a:latin typeface="+mn-lt"/>
                <a:ea typeface="+mn-ea"/>
                <a:cs typeface="+mn-cs"/>
              </a:rPr>
              <a:t>Por</a:t>
            </a:r>
            <a:r>
              <a:rPr lang="pt-br" sz="1200" b="0" i="0" kern="1200" dirty="0">
                <a:solidFill>
                  <a:schemeClr val="tx1"/>
                </a:solidFill>
                <a:effectLst/>
                <a:latin typeface="+mn-lt"/>
                <a:ea typeface="+mn-ea"/>
                <a:cs typeface="+mn-cs"/>
              </a:rPr>
              <a:t> exemplo, você pode configurar um alarme com base na duração esperada do tempo de execução da função Lambda para lidar com gargalos ou latências atribuíveis ao </a:t>
            </a:r>
            <a:r>
              <a:rPr lang="pt-br" sz="1200" b="0" i="0" kern="1200" dirty="0">
                <a:solidFill>
                  <a:srgbClr val="000000"/>
                </a:solidFill>
                <a:effectLst/>
                <a:latin typeface="+mn-lt"/>
                <a:ea typeface="+mn-ea"/>
                <a:cs typeface="+mn-cs"/>
              </a:rPr>
              <a:t>código da função</a:t>
            </a:r>
            <a:r>
              <a:rPr lang="pt-br" sz="1200" b="0" i="0" kern="1200" dirty="0">
                <a:solidFill>
                  <a:schemeClr val="tx1"/>
                </a:solidFill>
                <a:effectLst/>
                <a:latin typeface="+mn-lt"/>
                <a:ea typeface="+mn-ea"/>
                <a:cs typeface="+mn-cs"/>
              </a:rPr>
              <a:t>.</a:t>
            </a:r>
          </a:p>
          <a:p>
            <a:pPr rtl="0"/>
            <a:endParaRPr lang="en-US" sz="1200" b="1" i="0" kern="1200" dirty="0">
              <a:solidFill>
                <a:schemeClr val="tx1"/>
              </a:solidFill>
              <a:effectLst/>
              <a:latin typeface="+mn-lt"/>
              <a:ea typeface="+mn-ea"/>
              <a:cs typeface="+mn-cs"/>
            </a:endParaRPr>
          </a:p>
          <a:p>
            <a:pPr rtl="0"/>
            <a:r>
              <a:rPr lang="pt-br" sz="1200" b="1" i="0" kern="1200" dirty="0">
                <a:solidFill>
                  <a:srgbClr val="000000"/>
                </a:solidFill>
                <a:effectLst/>
                <a:latin typeface="+mn-lt"/>
                <a:ea typeface="+mn-ea"/>
                <a:cs typeface="+mn-cs"/>
              </a:rPr>
              <a:t>Utilize</a:t>
            </a:r>
            <a:r>
              <a:rPr lang="pt-br" sz="1200" b="1" i="0" kern="1200" dirty="0">
                <a:solidFill>
                  <a:schemeClr val="tx1"/>
                </a:solidFill>
                <a:effectLst/>
                <a:latin typeface="+mn-lt"/>
                <a:ea typeface="+mn-ea"/>
                <a:cs typeface="+mn-cs"/>
              </a:rPr>
              <a:t> sua biblioteca de logs e as </a:t>
            </a:r>
            <a:r>
              <a:rPr lang="pt-br" sz="1200" b="1" i="0" kern="1200" dirty="0">
                <a:solidFill>
                  <a:srgbClr val="000000"/>
                </a:solidFill>
                <a:effectLst/>
                <a:latin typeface="+mn-lt"/>
                <a:ea typeface="+mn-ea"/>
                <a:cs typeface="+mn-cs"/>
              </a:rPr>
              <a:t>Métricas </a:t>
            </a:r>
            <a:r>
              <a:rPr lang="pt-br" sz="1200" b="1" i="0" kern="1200" dirty="0">
                <a:solidFill>
                  <a:schemeClr val="tx1"/>
                </a:solidFill>
                <a:effectLst/>
                <a:latin typeface="+mn-lt"/>
                <a:ea typeface="+mn-ea"/>
                <a:cs typeface="+mn-cs"/>
              </a:rPr>
              <a:t>e </a:t>
            </a:r>
            <a:r>
              <a:rPr lang="en-us" sz="1200" b="1" i="0" kern="1200" dirty="0" err="1">
                <a:solidFill>
                  <a:srgbClr val="000000"/>
                </a:solidFill>
                <a:effectLst/>
                <a:latin typeface="+mn-lt"/>
                <a:ea typeface="+mn-ea"/>
                <a:cs typeface="+mn-cs"/>
              </a:rPr>
              <a:t>dimensões</a:t>
            </a:r>
            <a:r>
              <a:rPr lang="en-us" sz="1200" b="1" i="0" kern="1200" dirty="0">
                <a:solidFill>
                  <a:srgbClr val="000000"/>
                </a:solidFill>
                <a:effectLst/>
                <a:latin typeface="+mn-lt"/>
                <a:ea typeface="+mn-ea"/>
                <a:cs typeface="+mn-cs"/>
              </a:rPr>
              <a:t> </a:t>
            </a:r>
            <a:r>
              <a:rPr lang="pt-br" sz="1200" b="0" i="0" kern="1200" dirty="0">
                <a:solidFill>
                  <a:schemeClr val="tx1"/>
                </a:solidFill>
                <a:effectLst/>
                <a:latin typeface="+mn-lt"/>
                <a:ea typeface="+mn-ea"/>
                <a:cs typeface="+mn-cs"/>
              </a:rPr>
              <a:t>do AWS Lambda para detectar erros de</a:t>
            </a:r>
            <a:r>
              <a:rPr lang="pt-br" sz="1200" b="0" i="0" kern="1200" dirty="0">
                <a:solidFill>
                  <a:srgbClr val="000000"/>
                </a:solidFill>
                <a:effectLst/>
                <a:latin typeface="+mn-lt"/>
                <a:ea typeface="+mn-ea"/>
                <a:cs typeface="+mn-cs"/>
              </a:rPr>
              <a:t> aplicação</a:t>
            </a:r>
            <a:r>
              <a:rPr lang="pt-br" sz="1200" b="0" i="0" kern="1200" dirty="0">
                <a:solidFill>
                  <a:schemeClr val="tx1"/>
                </a:solidFill>
                <a:effectLst/>
                <a:latin typeface="+mn-lt"/>
                <a:ea typeface="+mn-ea"/>
                <a:cs typeface="+mn-cs"/>
              </a:rPr>
              <a:t> </a:t>
            </a:r>
            <a:r>
              <a:rPr lang="pt-br" sz="1200" b="0" i="0" kern="1200" dirty="0">
                <a:solidFill>
                  <a:srgbClr val="000000"/>
                </a:solidFill>
                <a:effectLst/>
                <a:latin typeface="+mn-lt"/>
                <a:ea typeface="+mn-ea"/>
                <a:cs typeface="+mn-cs"/>
              </a:rPr>
              <a:t>(como </a:t>
            </a:r>
            <a:r>
              <a:rPr lang="pt-br" sz="1200" b="0" i="0" kern="1200" dirty="0">
                <a:solidFill>
                  <a:schemeClr val="tx1"/>
                </a:solidFill>
                <a:effectLst/>
                <a:latin typeface="+mn-lt"/>
                <a:ea typeface="+mn-ea"/>
                <a:cs typeface="+mn-cs"/>
              </a:rPr>
              <a:t> ERR, ERROR, WARNING, etc.)</a:t>
            </a:r>
          </a:p>
          <a:p>
            <a:pPr rtl="0"/>
            <a:endParaRPr lang="en-US" dirty="0"/>
          </a:p>
        </p:txBody>
      </p:sp>
    </p:spTree>
    <p:extLst>
      <p:ext uri="{BB962C8B-B14F-4D97-AF65-F5344CB8AC3E}">
        <p14:creationId xmlns:p14="http://schemas.microsoft.com/office/powerpoint/2010/main" val="1694029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4262515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1464353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5529526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790535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buFontTx/>
              <a:buNone/>
            </a:pPr>
            <a:r>
              <a:rPr lang="pt-br" sz="1200" dirty="0"/>
              <a:t>Os benefícios incluem o seguinte:</a:t>
            </a:r>
          </a:p>
          <a:p>
            <a:pPr marL="171450" indent="-171450" rtl="0">
              <a:buFont typeface="Arial" charset="0"/>
              <a:buChar char="•"/>
            </a:pPr>
            <a:r>
              <a:rPr lang="pt-br" sz="1200" dirty="0"/>
              <a:t>Nunca pagar preços definidos</a:t>
            </a:r>
            <a:r>
              <a:rPr lang="pt-br" sz="1200" dirty="0">
                <a:solidFill>
                  <a:srgbClr val="000000"/>
                </a:solidFill>
              </a:rPr>
              <a:t> por solicitações ociosas</a:t>
            </a:r>
            <a:endParaRPr lang="en-US" sz="1200" dirty="0">
              <a:solidFill>
                <a:srgbClr val="000000"/>
              </a:solidFill>
              <a:latin typeface="Calibri" panose="020F0502020204030204" pitchFamily="34" charset="0"/>
            </a:endParaRPr>
          </a:p>
          <a:p>
            <a:pPr marL="171450" indent="-171450" rtl="0">
              <a:buFont typeface="Arial" charset="0"/>
              <a:buChar char="•"/>
            </a:pPr>
            <a:r>
              <a:rPr lang="pt-br" sz="1200" dirty="0"/>
              <a:t>Nenhuma infraestrutura para provisionar, monitorar ou </a:t>
            </a:r>
            <a:r>
              <a:rPr lang="pt-br" sz="1200" dirty="0">
                <a:solidFill>
                  <a:srgbClr val="000000"/>
                </a:solidFill>
              </a:rPr>
              <a:t>gerenciar</a:t>
            </a:r>
            <a:endParaRPr lang="en-US" sz="1200" dirty="0">
              <a:solidFill>
                <a:srgbClr val="000000"/>
              </a:solidFill>
              <a:latin typeface="Calibri" panose="020F0502020204030204" pitchFamily="34" charset="0"/>
            </a:endParaRPr>
          </a:p>
          <a:p>
            <a:pPr marL="171450" indent="-171450" rtl="0">
              <a:buFont typeface="Arial" charset="0"/>
              <a:buChar char="•"/>
            </a:pPr>
            <a:r>
              <a:rPr lang="pt-br" sz="1200" dirty="0"/>
              <a:t>Dimensionamento e tolerância a falhas</a:t>
            </a:r>
            <a:r>
              <a:rPr lang="pt-br" sz="1200" dirty="0">
                <a:solidFill>
                  <a:srgbClr val="000000"/>
                </a:solidFill>
              </a:rPr>
              <a:t> incorporadas</a:t>
            </a:r>
            <a:endParaRPr lang="en-US" sz="1200" dirty="0">
              <a:solidFill>
                <a:srgbClr val="000000"/>
              </a:solidFill>
              <a:latin typeface="Calibri" panose="020F0502020204030204" pitchFamily="34" charset="0"/>
            </a:endParaRPr>
          </a:p>
          <a:p>
            <a:pPr marL="171450" indent="-171450" rtl="0">
              <a:buFont typeface="Arial" charset="0"/>
              <a:buChar char="•"/>
            </a:pPr>
            <a:r>
              <a:rPr lang="pt-br" sz="1200" dirty="0">
                <a:solidFill>
                  <a:srgbClr val="000000"/>
                </a:solidFill>
              </a:rPr>
              <a:t>Fácil</a:t>
            </a:r>
            <a:r>
              <a:rPr lang="pt-br" sz="1200" dirty="0"/>
              <a:t> de criar, implantar e </a:t>
            </a:r>
            <a:r>
              <a:rPr lang="pt-br" sz="1200" dirty="0">
                <a:solidFill>
                  <a:srgbClr val="000000"/>
                </a:solidFill>
              </a:rPr>
              <a:t>proteger</a:t>
            </a:r>
            <a:endParaRPr lang="en-US" sz="1200" dirty="0">
              <a:solidFill>
                <a:srgbClr val="000000"/>
              </a:solidFill>
              <a:latin typeface="Calibri" panose="020F0502020204030204" pitchFamily="34" charset="0"/>
            </a:endParaRPr>
          </a:p>
          <a:p>
            <a:pPr marL="171450" indent="-171450" rtl="0">
              <a:buFont typeface="Arial" charset="0"/>
              <a:buChar char="•"/>
            </a:pPr>
            <a:r>
              <a:rPr lang="pt-br" sz="1200" dirty="0"/>
              <a:t>Permite melhores práticas (eventos, funções stateless</a:t>
            </a:r>
            <a:r>
              <a:rPr lang="pt-br" sz="1200" dirty="0">
                <a:solidFill>
                  <a:srgbClr val="000000"/>
                </a:solidFill>
              </a:rPr>
              <a:t>)</a:t>
            </a:r>
            <a:endParaRPr lang="en-US" sz="1200" dirty="0">
              <a:solidFill>
                <a:srgbClr val="000000"/>
              </a:solidFill>
              <a:latin typeface="Calibri" panose="020F0502020204030204" pitchFamily="34" charset="0"/>
            </a:endParaRPr>
          </a:p>
          <a:p>
            <a:pPr marL="171450" indent="-171450" rtl="0">
              <a:buFont typeface="Arial" charset="0"/>
              <a:buChar char="•"/>
            </a:pPr>
            <a:endParaRPr lang="en-US" sz="1200" dirty="0"/>
          </a:p>
          <a:p>
            <a:pPr rtl="0"/>
            <a:r>
              <a:rPr lang="pt-br" sz="1200" b="0" i="0" kern="1200" dirty="0">
                <a:solidFill>
                  <a:schemeClr val="tx1"/>
                </a:solidFill>
                <a:effectLst/>
                <a:latin typeface="+mn-lt"/>
                <a:ea typeface="+mn-ea"/>
                <a:cs typeface="+mn-cs"/>
              </a:rPr>
              <a:t>Não é necessário provisionar ou manter nenhum servidor. Sem software ou tempo de execução para instalar, manter ou administrar. </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Sua</a:t>
            </a:r>
            <a:r>
              <a:rPr lang="pt-br" sz="1200" b="0" i="0" kern="1200" dirty="0">
                <a:solidFill>
                  <a:srgbClr val="000000"/>
                </a:solidFill>
                <a:effectLst/>
                <a:latin typeface="+mn-lt"/>
                <a:ea typeface="+mn-ea"/>
                <a:cs typeface="+mn-cs"/>
              </a:rPr>
              <a:t> aplicação</a:t>
            </a:r>
            <a:r>
              <a:rPr lang="pt-br" sz="1200" b="0" i="0" kern="1200" dirty="0">
                <a:solidFill>
                  <a:schemeClr val="tx1"/>
                </a:solidFill>
                <a:effectLst/>
                <a:latin typeface="+mn-lt"/>
                <a:ea typeface="+mn-ea"/>
                <a:cs typeface="+mn-cs"/>
              </a:rPr>
              <a:t> pode ser dimensionada automaticamente ou ajustada sua capacidade por meio da alternação das unidades de consumo (</a:t>
            </a:r>
            <a:r>
              <a:rPr lang="pt-br" sz="1200" b="0" i="0" kern="1200" dirty="0">
                <a:solidFill>
                  <a:srgbClr val="000000"/>
                </a:solidFill>
                <a:effectLst/>
                <a:latin typeface="+mn-lt"/>
                <a:ea typeface="+mn-ea"/>
                <a:cs typeface="+mn-cs"/>
              </a:rPr>
              <a:t>por exemplo,</a:t>
            </a:r>
            <a:r>
              <a:rPr lang="pt-br" sz="1200" b="0" i="0" kern="1200" dirty="0">
                <a:solidFill>
                  <a:schemeClr val="tx1"/>
                </a:solidFill>
                <a:effectLst/>
                <a:latin typeface="+mn-lt"/>
                <a:ea typeface="+mn-ea"/>
                <a:cs typeface="+mn-cs"/>
              </a:rPr>
              <a:t> taxa de transferência, memória) em vez de unidades de servidores individuais.</a:t>
            </a: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As aplicações</a:t>
            </a:r>
            <a:r>
              <a:rPr lang="pt-br" sz="1200" b="0" i="0" kern="1200" dirty="0">
                <a:solidFill>
                  <a:srgbClr val="000000"/>
                </a:solidFill>
                <a:effectLst/>
                <a:latin typeface="+mn-lt"/>
                <a:ea typeface="+mn-ea"/>
                <a:cs typeface="+mn-cs"/>
              </a:rPr>
              <a:t> sem servidor</a:t>
            </a:r>
            <a:r>
              <a:rPr lang="pt-br" sz="1200" b="0" i="0" kern="1200" dirty="0">
                <a:solidFill>
                  <a:schemeClr val="tx1"/>
                </a:solidFill>
                <a:effectLst/>
                <a:latin typeface="+mn-lt"/>
                <a:ea typeface="+mn-ea"/>
                <a:cs typeface="+mn-cs"/>
              </a:rPr>
              <a:t> incorporam disponibilidade</a:t>
            </a:r>
            <a:r>
              <a:rPr lang="pt-br" sz="1200" b="0" i="0" kern="1200" dirty="0">
                <a:solidFill>
                  <a:srgbClr val="000000"/>
                </a:solidFill>
                <a:effectLst/>
                <a:latin typeface="+mn-lt"/>
                <a:ea typeface="+mn-ea"/>
                <a:cs typeface="+mn-cs"/>
              </a:rPr>
              <a:t> e tolerância a falhas</a:t>
            </a:r>
            <a:r>
              <a:rPr lang="pt-br" sz="1200" b="0" i="0" kern="1200" dirty="0">
                <a:solidFill>
                  <a:schemeClr val="tx1"/>
                </a:solidFill>
                <a:effectLst/>
                <a:latin typeface="+mn-lt"/>
                <a:ea typeface="+mn-ea"/>
                <a:cs typeface="+mn-cs"/>
              </a:rPr>
              <a:t>. Não é </a:t>
            </a:r>
            <a:r>
              <a:rPr lang="pt-br" sz="1200" b="0" i="0" kern="1200" dirty="0">
                <a:solidFill>
                  <a:srgbClr val="000000"/>
                </a:solidFill>
                <a:effectLst/>
                <a:latin typeface="+mn-lt"/>
                <a:ea typeface="+mn-ea"/>
                <a:cs typeface="+mn-cs"/>
              </a:rPr>
              <a:t>necessário </a:t>
            </a:r>
            <a:r>
              <a:rPr lang="pt-br" sz="1200" b="0" i="0" kern="1200" dirty="0">
                <a:solidFill>
                  <a:schemeClr val="tx1"/>
                </a:solidFill>
                <a:effectLst/>
                <a:latin typeface="+mn-lt"/>
                <a:ea typeface="+mn-ea"/>
                <a:cs typeface="+mn-cs"/>
              </a:rPr>
              <a:t>definir a arquitetura desses recursos, pois os serviços que executam</a:t>
            </a:r>
            <a:r>
              <a:rPr lang="pt-br" sz="1200" b="0" i="0" kern="1200" dirty="0">
                <a:solidFill>
                  <a:srgbClr val="000000"/>
                </a:solidFill>
                <a:effectLst/>
                <a:latin typeface="+mn-lt"/>
                <a:ea typeface="+mn-ea"/>
                <a:cs typeface="+mn-cs"/>
              </a:rPr>
              <a:t> a aplicação</a:t>
            </a:r>
            <a:r>
              <a:rPr lang="pt-br" sz="1200" b="0" i="0" kern="1200" dirty="0">
                <a:solidFill>
                  <a:schemeClr val="tx1"/>
                </a:solidFill>
                <a:effectLst/>
                <a:latin typeface="+mn-lt"/>
                <a:ea typeface="+mn-ea"/>
                <a:cs typeface="+mn-cs"/>
              </a:rPr>
              <a:t> os fornecem por padrão.</a:t>
            </a:r>
            <a:endParaRPr lang="en-US" dirty="0"/>
          </a:p>
        </p:txBody>
      </p:sp>
    </p:spTree>
    <p:extLst>
      <p:ext uri="{BB962C8B-B14F-4D97-AF65-F5344CB8AC3E}">
        <p14:creationId xmlns:p14="http://schemas.microsoft.com/office/powerpoint/2010/main" val="33227281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dirty="0">
                <a:solidFill>
                  <a:schemeClr val="tx1"/>
                </a:solidFill>
                <a:effectLst/>
              </a:rPr>
              <a:t>Leia </a:t>
            </a:r>
            <a:r>
              <a:rPr lang="pt-br" kern="1200" dirty="0">
                <a:solidFill>
                  <a:srgbClr val="000000"/>
                </a:solidFill>
                <a:effectLst/>
              </a:rPr>
              <a:t>da esquerda</a:t>
            </a:r>
            <a:r>
              <a:rPr lang="pt-br" kern="1200" dirty="0">
                <a:solidFill>
                  <a:schemeClr val="tx1"/>
                </a:solidFill>
                <a:effectLst/>
              </a:rPr>
              <a:t> para a direita:</a:t>
            </a:r>
          </a:p>
          <a:p>
            <a:pPr lvl="0" rtl="0"/>
            <a:r>
              <a:rPr lang="pt-br" kern="1200" dirty="0">
                <a:solidFill>
                  <a:schemeClr val="tx1"/>
                </a:solidFill>
                <a:effectLst/>
              </a:rPr>
              <a:t>(Verdadeiro) </a:t>
            </a:r>
          </a:p>
          <a:p>
            <a:pPr lvl="0" rtl="0"/>
            <a:r>
              <a:rPr lang="pt-br" kern="1200" dirty="0">
                <a:solidFill>
                  <a:schemeClr val="tx1"/>
                </a:solidFill>
                <a:effectLst/>
              </a:rPr>
              <a:t>(Falso) </a:t>
            </a:r>
            <a:r>
              <a:rPr lang="pt-br" sz="1200" dirty="0">
                <a:ea typeface="Amazon Ember Light" panose="020B0403020204020204" pitchFamily="34" charset="0"/>
                <a:cs typeface="Amazon Ember Light" panose="020B0403020204020204" pitchFamily="34" charset="0"/>
              </a:rPr>
              <a:t>Sua função do AWS Lambda precisa </a:t>
            </a:r>
            <a:r>
              <a:rPr lang="pt-br" sz="1200" b="1" dirty="0">
                <a:ea typeface="Amazon Ember Light" panose="020B0403020204020204" pitchFamily="34" charset="0"/>
                <a:cs typeface="Amazon Ember Light" panose="020B0403020204020204" pitchFamily="34" charset="0"/>
              </a:rPr>
              <a:t>de permissões de execução</a:t>
            </a:r>
            <a:r>
              <a:rPr lang="pt-br" sz="1200" dirty="0">
                <a:ea typeface="Amazon Ember Light" panose="020B0403020204020204" pitchFamily="34" charset="0"/>
                <a:cs typeface="Amazon Ember Light" panose="020B0403020204020204" pitchFamily="34" charset="0"/>
              </a:rPr>
              <a:t> para acessar outros recursos da AWS em sua conta.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rPr>
              <a:t>(Folse) Além do Console do</a:t>
            </a:r>
            <a:r>
              <a:rPr lang="pt-br" kern="1200" dirty="0">
                <a:solidFill>
                  <a:srgbClr val="000000"/>
                </a:solidFill>
                <a:effectLst/>
              </a:rPr>
              <a:t> AWS Lambda</a:t>
            </a:r>
            <a:r>
              <a:rPr lang="pt-br" kern="1200" dirty="0">
                <a:solidFill>
                  <a:schemeClr val="tx1"/>
                </a:solidFill>
                <a:effectLst/>
              </a:rPr>
              <a:t>, você pode usar a</a:t>
            </a:r>
            <a:r>
              <a:rPr lang="pt-br" kern="1200" dirty="0">
                <a:solidFill>
                  <a:srgbClr val="000000"/>
                </a:solidFill>
                <a:effectLst/>
              </a:rPr>
              <a:t>CLI da AWS</a:t>
            </a:r>
            <a:r>
              <a:rPr lang="pt-br" kern="1200" dirty="0">
                <a:solidFill>
                  <a:schemeClr val="tx1"/>
                </a:solidFill>
                <a:effectLst/>
              </a:rPr>
              <a:t>. </a:t>
            </a:r>
            <a:r>
              <a:rPr lang="pt-br" dirty="0"/>
              <a:t>Você também pode interagir com seu código personalizado usando AWS SDKs. </a:t>
            </a:r>
            <a:r>
              <a:rPr lang="pt-br" b="0" dirty="0"/>
              <a:t>Além disso, os kits de ferramentas do Eclipse e do Visual Studio têm suporte para desenvolver funções do Lambda.</a:t>
            </a:r>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dirty="0">
                <a:solidFill>
                  <a:schemeClr val="tx1"/>
                </a:solidFill>
                <a:effectLst/>
              </a:rPr>
              <a:t>(Verdadeiro)</a:t>
            </a:r>
          </a:p>
          <a:p>
            <a:pPr lvl="0" rtl="0"/>
            <a:r>
              <a:rPr lang="pt-br" kern="1200" dirty="0">
                <a:solidFill>
                  <a:schemeClr val="tx1"/>
                </a:solidFill>
                <a:effectLst/>
              </a:rPr>
              <a:t>(Falso) </a:t>
            </a:r>
            <a:r>
              <a:rPr lang="pt-br" dirty="0"/>
              <a:t>Uma função do Lambda consiste em seu código, </a:t>
            </a:r>
            <a:r>
              <a:rPr lang="pt-br" b="1" dirty="0"/>
              <a:t>dependências associadas</a:t>
            </a:r>
            <a:r>
              <a:rPr lang="pt-br" dirty="0"/>
              <a:t>, e configuração. </a:t>
            </a:r>
            <a:endParaRPr lang="en-US" kern="1200" dirty="0">
              <a:solidFill>
                <a:schemeClr val="tx1"/>
              </a:solidFill>
              <a:effectLst/>
            </a:endParaRPr>
          </a:p>
        </p:txBody>
      </p:sp>
    </p:spTree>
    <p:extLst>
      <p:ext uri="{BB962C8B-B14F-4D97-AF65-F5344CB8AC3E}">
        <p14:creationId xmlns:p14="http://schemas.microsoft.com/office/powerpoint/2010/main" val="3348703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Tree>
    <p:extLst>
      <p:ext uri="{BB962C8B-B14F-4D97-AF65-F5344CB8AC3E}">
        <p14:creationId xmlns:p14="http://schemas.microsoft.com/office/powerpoint/2010/main" val="184657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71950"/>
          </a:xfrm>
        </p:spPr>
        <p:txBody>
          <a:bodyPr rtlCol="0"/>
          <a:lstStyle/>
          <a:p>
            <a:pPr rtl="0"/>
            <a:r>
              <a:rPr lang="pt-br" b="1" dirty="0">
                <a:solidFill>
                  <a:srgbClr val="000000"/>
                </a:solidFill>
              </a:rPr>
              <a:t>Aplicações </a:t>
            </a:r>
            <a:r>
              <a:rPr lang="pt-br" b="1" dirty="0"/>
              <a:t>Web</a:t>
            </a:r>
            <a:endParaRPr lang="en-US" b="0" dirty="0">
              <a:solidFill>
                <a:srgbClr val="000000"/>
              </a:solidFill>
              <a:latin typeface="Calibri" panose="020F0502020204030204" pitchFamily="34" charset="0"/>
            </a:endParaRPr>
          </a:p>
          <a:p>
            <a:pPr rtl="0"/>
            <a:r>
              <a:rPr lang="pt-br" sz="1200" b="0" i="0" kern="1200" dirty="0">
                <a:solidFill>
                  <a:srgbClr val="000000"/>
                </a:solidFill>
                <a:effectLst/>
                <a:latin typeface="+mn-lt"/>
                <a:ea typeface="+mn-ea"/>
                <a:cs typeface="+mn-cs"/>
              </a:rPr>
              <a:t>Ao</a:t>
            </a:r>
            <a:r>
              <a:rPr lang="pt-br" sz="1200" b="0" i="0" kern="1200" dirty="0">
                <a:solidFill>
                  <a:schemeClr val="tx1"/>
                </a:solidFill>
                <a:effectLst/>
                <a:latin typeface="+mn-lt"/>
                <a:ea typeface="+mn-ea"/>
                <a:cs typeface="+mn-cs"/>
              </a:rPr>
              <a:t> combinar o AWS Lambda com outros serviços da AWS, os desenvolvedores conseguem criar </a:t>
            </a:r>
            <a:r>
              <a:rPr lang="pt-br" sz="1200" b="0" i="0" kern="1200" dirty="0">
                <a:solidFill>
                  <a:srgbClr val="000000"/>
                </a:solidFill>
                <a:effectLst/>
                <a:latin typeface="+mn-lt"/>
                <a:ea typeface="+mn-ea"/>
                <a:cs typeface="+mn-cs"/>
              </a:rPr>
              <a:t>aplicações</a:t>
            </a:r>
            <a:r>
              <a:rPr lang="pt-br" sz="1200" b="0" i="0" kern="1200" dirty="0">
                <a:solidFill>
                  <a:schemeClr val="tx1"/>
                </a:solidFill>
                <a:effectLst/>
                <a:latin typeface="+mn-lt"/>
                <a:ea typeface="+mn-ea"/>
                <a:cs typeface="+mn-cs"/>
              </a:rPr>
              <a:t> web potentes que expandem e diminuem automaticamente e que são executados em uma configuração altamente disponível em vários datacenters, exigindo zero esforço administrativo para escalabilidade,</a:t>
            </a:r>
            <a:r>
              <a:rPr lang="pt-br" sz="1200" b="0" i="0" kern="1200" dirty="0">
                <a:solidFill>
                  <a:srgbClr val="000000"/>
                </a:solidFill>
                <a:effectLst/>
                <a:latin typeface="+mn-lt"/>
                <a:ea typeface="+mn-ea"/>
                <a:cs typeface="+mn-cs"/>
              </a:rPr>
              <a:t> backups ou</a:t>
            </a:r>
            <a:r>
              <a:rPr lang="pt-br" sz="1200" b="0" i="0" kern="1200" dirty="0">
                <a:solidFill>
                  <a:schemeClr val="tx1"/>
                </a:solidFill>
                <a:effectLst/>
                <a:latin typeface="+mn-lt"/>
                <a:ea typeface="+mn-ea"/>
                <a:cs typeface="+mn-cs"/>
              </a:rPr>
              <a:t> redundância de vários</a:t>
            </a:r>
            <a:r>
              <a:rPr lang="pt-br" sz="1200" b="0" i="0" kern="1200" dirty="0">
                <a:solidFill>
                  <a:srgbClr val="000000"/>
                </a:solidFill>
                <a:effectLst/>
                <a:latin typeface="+mn-lt"/>
                <a:ea typeface="+mn-ea"/>
                <a:cs typeface="+mn-cs"/>
              </a:rPr>
              <a:t> datacenters</a:t>
            </a:r>
            <a:r>
              <a:rPr lang="pt-br" sz="1200" b="0" i="0" kern="1200" dirty="0">
                <a:solidFill>
                  <a:schemeClr val="tx1"/>
                </a:solidFill>
                <a:effectLst/>
                <a:latin typeface="+mn-lt"/>
                <a:ea typeface="+mn-ea"/>
                <a:cs typeface="+mn-cs"/>
              </a:rPr>
              <a:t>.</a:t>
            </a:r>
            <a:endParaRPr lang="en-US" dirty="0"/>
          </a:p>
          <a:p>
            <a:pPr rtl="0"/>
            <a:r>
              <a:rPr lang="pt-br" sz="1200" b="1" i="0" kern="1200" dirty="0">
                <a:solidFill>
                  <a:schemeClr val="tx1"/>
                </a:solidFill>
                <a:effectLst/>
                <a:latin typeface="+mn-lt"/>
                <a:ea typeface="+mn-ea"/>
                <a:cs typeface="+mn-cs"/>
              </a:rPr>
              <a:t>Back-ends</a:t>
            </a:r>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Você pode criar back-ends sem servidor usando o AWS Lambda para administrar </a:t>
            </a:r>
            <a:r>
              <a:rPr lang="pt-br" sz="1200" b="0" i="0" kern="1200" dirty="0">
                <a:solidFill>
                  <a:srgbClr val="000000"/>
                </a:solidFill>
                <a:effectLst/>
                <a:latin typeface="+mn-lt"/>
                <a:ea typeface="+mn-ea"/>
                <a:cs typeface="+mn-cs"/>
              </a:rPr>
              <a:t>solicitações de API da Web</a:t>
            </a:r>
            <a:r>
              <a:rPr lang="pt-br" sz="1200" b="0" i="0" kern="1200" dirty="0">
                <a:solidFill>
                  <a:schemeClr val="tx1"/>
                </a:solidFill>
                <a:effectLst/>
                <a:latin typeface="+mn-lt"/>
                <a:ea typeface="+mn-ea"/>
                <a:cs typeface="+mn-cs"/>
              </a:rPr>
              <a:t>, de dispositivos móveis, da Internet das Coisas (IoT) e de terceiros. </a:t>
            </a:r>
          </a:p>
          <a:p>
            <a:pPr rtl="0"/>
            <a:r>
              <a:rPr lang="pt-br" sz="1200" b="1" i="0" kern="1200" dirty="0">
                <a:solidFill>
                  <a:schemeClr val="tx1"/>
                </a:solidFill>
                <a:effectLst/>
                <a:latin typeface="+mn-lt"/>
                <a:ea typeface="+mn-ea"/>
                <a:cs typeface="+mn-cs"/>
              </a:rPr>
              <a:t>Back-end para aplicações móveis</a:t>
            </a:r>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Você pode criar back-ends usando o AWS Lambda e o Amazon API Gateway para autenticar e processar solicitações de API. O Lambda </a:t>
            </a:r>
            <a:r>
              <a:rPr lang="pt-br" sz="1200" b="0" i="0" kern="1200" dirty="0">
                <a:solidFill>
                  <a:srgbClr val="000000"/>
                </a:solidFill>
                <a:effectLst/>
                <a:latin typeface="+mn-lt"/>
                <a:ea typeface="+mn-ea"/>
                <a:cs typeface="+mn-cs"/>
              </a:rPr>
              <a:t>facilita</a:t>
            </a:r>
            <a:r>
              <a:rPr lang="pt-br" sz="1200" b="0" i="0" kern="1200" dirty="0">
                <a:solidFill>
                  <a:schemeClr val="tx1"/>
                </a:solidFill>
                <a:effectLst/>
                <a:latin typeface="+mn-lt"/>
                <a:ea typeface="+mn-ea"/>
                <a:cs typeface="+mn-cs"/>
              </a:rPr>
              <a:t> a criação de experiências de </a:t>
            </a:r>
            <a:r>
              <a:rPr lang="pt-br" sz="1200" b="0" i="0" kern="1200" dirty="0">
                <a:solidFill>
                  <a:srgbClr val="000000"/>
                </a:solidFill>
                <a:effectLst/>
                <a:latin typeface="+mn-lt"/>
                <a:ea typeface="+mn-ea"/>
                <a:cs typeface="+mn-cs"/>
              </a:rPr>
              <a:t>aplicações</a:t>
            </a:r>
            <a:r>
              <a:rPr lang="pt-br" sz="1200" b="0" i="0" kern="1200" dirty="0">
                <a:solidFill>
                  <a:schemeClr val="tx1"/>
                </a:solidFill>
                <a:effectLst/>
                <a:latin typeface="+mn-lt"/>
                <a:ea typeface="+mn-ea"/>
                <a:cs typeface="+mn-cs"/>
              </a:rPr>
              <a:t> avançadas e personalizadas.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Processamento de dados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Você pode usar o AWS Lambda para executar</a:t>
            </a:r>
            <a:r>
              <a:rPr lang="pt-br" sz="1200" b="0" i="0" kern="1200" dirty="0">
                <a:solidFill>
                  <a:srgbClr val="000000"/>
                </a:solidFill>
                <a:effectLst/>
                <a:latin typeface="+mn-lt"/>
                <a:ea typeface="+mn-ea"/>
                <a:cs typeface="+mn-cs"/>
              </a:rPr>
              <a:t> código</a:t>
            </a:r>
            <a:r>
              <a:rPr lang="pt-br" sz="1200" b="0" i="0" kern="1200" dirty="0">
                <a:solidFill>
                  <a:schemeClr val="tx1"/>
                </a:solidFill>
                <a:effectLst/>
                <a:latin typeface="+mn-lt"/>
                <a:ea typeface="+mn-ea"/>
                <a:cs typeface="+mn-cs"/>
              </a:rPr>
              <a:t> em resposta a triggers (gatilhos), como alterações nos dados, mudanças no estado do sistema ou </a:t>
            </a:r>
            <a:r>
              <a:rPr lang="pt-br" sz="1200" b="0" i="0" kern="1200" dirty="0">
                <a:solidFill>
                  <a:srgbClr val="000000"/>
                </a:solidFill>
                <a:effectLst/>
                <a:latin typeface="+mn-lt"/>
                <a:ea typeface="+mn-ea"/>
                <a:cs typeface="+mn-cs"/>
              </a:rPr>
              <a:t>intervenções</a:t>
            </a:r>
            <a:r>
              <a:rPr lang="pt-br" sz="1200" b="0" i="0" kern="1200" dirty="0">
                <a:solidFill>
                  <a:schemeClr val="tx1"/>
                </a:solidFill>
                <a:effectLst/>
                <a:latin typeface="+mn-lt"/>
                <a:ea typeface="+mn-ea"/>
                <a:cs typeface="+mn-cs"/>
              </a:rPr>
              <a:t> dos </a:t>
            </a:r>
            <a:r>
              <a:rPr lang="pt-br" sz="1200" b="0" i="0" kern="1200" dirty="0">
                <a:solidFill>
                  <a:srgbClr val="000000"/>
                </a:solidFill>
                <a:effectLst/>
                <a:latin typeface="+mn-lt"/>
                <a:ea typeface="+mn-ea"/>
                <a:cs typeface="+mn-cs"/>
              </a:rPr>
              <a:t>usuários</a:t>
            </a:r>
            <a:r>
              <a:rPr lang="pt-br" sz="1200" b="0" i="0" kern="1200" dirty="0">
                <a:solidFill>
                  <a:schemeClr val="tx1"/>
                </a:solidFill>
                <a:effectLst/>
                <a:latin typeface="+mn-lt"/>
                <a:ea typeface="+mn-ea"/>
                <a:cs typeface="+mn-cs"/>
              </a:rPr>
              <a:t>. O Lambda pode ser acionado diretamente pelos serviços da AWS como Amazon </a:t>
            </a:r>
            <a:r>
              <a:rPr lang="pt-br" sz="1200" b="0" i="0" kern="1200" dirty="0">
                <a:solidFill>
                  <a:srgbClr val="000000"/>
                </a:solidFill>
                <a:effectLst/>
                <a:latin typeface="+mn-lt"/>
                <a:ea typeface="+mn-ea"/>
                <a:cs typeface="+mn-cs"/>
              </a:rPr>
              <a:t>S3</a:t>
            </a:r>
            <a:r>
              <a:rPr lang="pt-br" sz="1200" b="0" i="0" kern="1200" dirty="0">
                <a:solidFill>
                  <a:schemeClr val="tx1"/>
                </a:solidFill>
                <a:effectLst/>
                <a:latin typeface="+mn-lt"/>
                <a:ea typeface="+mn-ea"/>
                <a:cs typeface="+mn-cs"/>
              </a:rPr>
              <a:t>, Amazon </a:t>
            </a:r>
            <a:r>
              <a:rPr lang="pt-br" sz="1200" b="0" i="0" kern="1200" dirty="0">
                <a:solidFill>
                  <a:srgbClr val="000000"/>
                </a:solidFill>
                <a:effectLst/>
                <a:latin typeface="+mn-lt"/>
                <a:ea typeface="+mn-ea"/>
                <a:cs typeface="+mn-cs"/>
              </a:rPr>
              <a:t>DynamoDB</a:t>
            </a:r>
            <a:r>
              <a:rPr lang="pt-br" sz="1200" b="0" i="0" kern="1200" dirty="0">
                <a:solidFill>
                  <a:schemeClr val="tx1"/>
                </a:solidFill>
                <a:effectLst/>
                <a:latin typeface="+mn-lt"/>
                <a:ea typeface="+mn-ea"/>
                <a:cs typeface="+mn-cs"/>
              </a:rPr>
              <a:t>, Kinesis, Amazon</a:t>
            </a:r>
            <a:r>
              <a:rPr lang="pt-br" sz="1200" b="0" i="0" kern="1200" dirty="0">
                <a:solidFill>
                  <a:srgbClr val="000000"/>
                </a:solidFill>
                <a:effectLst/>
                <a:latin typeface="+mn-lt"/>
                <a:ea typeface="+mn-ea"/>
                <a:cs typeface="+mn-cs"/>
              </a:rPr>
              <a:t> SNS</a:t>
            </a:r>
            <a:r>
              <a:rPr lang="pt-br" sz="1200" b="0" i="0" kern="1200" dirty="0">
                <a:solidFill>
                  <a:schemeClr val="tx1"/>
                </a:solidFill>
                <a:effectLst/>
                <a:latin typeface="+mn-lt"/>
                <a:ea typeface="+mn-ea"/>
                <a:cs typeface="+mn-cs"/>
              </a:rPr>
              <a:t> e CloudWatch, ou pode ser orquestrado em fluxos de trabalho pelo AWS Step Functions. Isso </a:t>
            </a:r>
            <a:r>
              <a:rPr lang="pt-br" sz="1200" b="0" i="0" kern="1200" dirty="0">
                <a:solidFill>
                  <a:srgbClr val="000000"/>
                </a:solidFill>
                <a:effectLst/>
                <a:latin typeface="+mn-lt"/>
                <a:ea typeface="+mn-ea"/>
                <a:cs typeface="+mn-cs"/>
              </a:rPr>
              <a:t>permite</a:t>
            </a:r>
            <a:r>
              <a:rPr lang="pt-br" sz="1200" b="0" i="0" kern="1200" dirty="0">
                <a:solidFill>
                  <a:schemeClr val="tx1"/>
                </a:solidFill>
                <a:effectLst/>
                <a:latin typeface="+mn-lt"/>
                <a:ea typeface="+mn-ea"/>
                <a:cs typeface="+mn-cs"/>
              </a:rPr>
              <a:t> que você crie uma variedade de sistemas de processamento de dados sem servidor em tempo real.</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a:solidFill>
                  <a:schemeClr val="tx1"/>
                </a:solidFill>
                <a:effectLst/>
                <a:latin typeface="+mn-lt"/>
                <a:ea typeface="+mn-ea"/>
                <a:cs typeface="+mn-cs"/>
              </a:rPr>
              <a:t>Processamento de fluxos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rgbClr val="000000"/>
                </a:solidFill>
                <a:effectLst/>
                <a:latin typeface="+mn-lt"/>
                <a:ea typeface="+mn-ea"/>
                <a:cs typeface="+mn-cs"/>
              </a:rPr>
              <a:t>Você</a:t>
            </a:r>
            <a:r>
              <a:rPr lang="pt-br" sz="1200" b="0" i="0" kern="1200" dirty="0">
                <a:solidFill>
                  <a:schemeClr val="tx1"/>
                </a:solidFill>
                <a:effectLst/>
                <a:latin typeface="+mn-lt"/>
                <a:ea typeface="+mn-ea"/>
                <a:cs typeface="+mn-cs"/>
              </a:rPr>
              <a:t> pode usar o AWS Lambda e o Amazon Kinesis para processar dados de streaming em tempo real para monitoramento de atividades de</a:t>
            </a:r>
            <a:r>
              <a:rPr lang="pt-br" sz="1200" b="0" i="0" kern="1200" dirty="0">
                <a:solidFill>
                  <a:srgbClr val="000000"/>
                </a:solidFill>
                <a:effectLst/>
                <a:latin typeface="+mn-lt"/>
                <a:ea typeface="+mn-ea"/>
                <a:cs typeface="+mn-cs"/>
              </a:rPr>
              <a:t> aplicações</a:t>
            </a:r>
            <a:r>
              <a:rPr lang="pt-br" sz="1200" b="0" i="0" kern="1200" dirty="0">
                <a:solidFill>
                  <a:schemeClr val="tx1"/>
                </a:solidFill>
                <a:effectLst/>
                <a:latin typeface="+mn-lt"/>
                <a:ea typeface="+mn-ea"/>
                <a:cs typeface="+mn-cs"/>
              </a:rPr>
              <a:t>, processamento de pedidos de transações, análise da </a:t>
            </a:r>
            <a:r>
              <a:rPr lang="pt-br" sz="1200" b="0" i="0" kern="1200" dirty="0">
                <a:solidFill>
                  <a:srgbClr val="000000"/>
                </a:solidFill>
                <a:effectLst/>
                <a:latin typeface="+mn-lt"/>
                <a:ea typeface="+mn-ea"/>
                <a:cs typeface="+mn-cs"/>
              </a:rPr>
              <a:t>sequência de cliques, limpeza de dados, geração de métricas, filtragem de logs, indexação, análise de mídias sociais, e telemetria e medição de dados de dispositivos da IoT</a:t>
            </a:r>
            <a:r>
              <a:rPr lang="pt-br" sz="1200" b="0" i="0" kern="1200" dirty="0">
                <a:solidFill>
                  <a:schemeClr val="tx1"/>
                </a:solidFill>
                <a:effectLst/>
                <a:latin typeface="+mn-lt"/>
                <a:ea typeface="+mn-ea"/>
                <a:cs typeface="+mn-cs"/>
              </a:rPr>
              <a:t>.</a:t>
            </a:r>
          </a:p>
          <a:p>
            <a:pPr rtl="0"/>
            <a:endParaRPr lang="en-US" b="1" dirty="0"/>
          </a:p>
        </p:txBody>
      </p:sp>
    </p:spTree>
    <p:extLst>
      <p:ext uri="{BB962C8B-B14F-4D97-AF65-F5344CB8AC3E}">
        <p14:creationId xmlns:p14="http://schemas.microsoft.com/office/powerpoint/2010/main" val="634665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rPr>
              <a:t>A AWS fornece um conjunto de serviços totalmente gerenciados que você pode usar para criar e executar</a:t>
            </a:r>
            <a:r>
              <a:rPr lang="pt-br" sz="1200" b="0" i="0" kern="1200" dirty="0">
                <a:solidFill>
                  <a:srgbClr val="000000"/>
                </a:solidFill>
                <a:effectLst/>
              </a:rPr>
              <a:t> aplicações sem servidor</a:t>
            </a:r>
            <a:r>
              <a:rPr lang="pt-br" sz="1200" b="0" i="0" kern="1200" dirty="0">
                <a:solidFill>
                  <a:schemeClr val="tx1"/>
                </a:solidFill>
                <a:effectLst/>
              </a:rPr>
              <a:t>. As </a:t>
            </a:r>
            <a:r>
              <a:rPr lang="pt-br" sz="1200" b="0" i="0" kern="1200" dirty="0">
                <a:solidFill>
                  <a:srgbClr val="000000"/>
                </a:solidFill>
                <a:effectLst/>
              </a:rPr>
              <a:t>aplicações</a:t>
            </a:r>
            <a:r>
              <a:rPr lang="pt-br" sz="1200" b="0" i="0" kern="1200" dirty="0">
                <a:solidFill>
                  <a:schemeClr val="tx1"/>
                </a:solidFill>
                <a:effectLst/>
              </a:rPr>
              <a:t> sem servidor não exigem provisionamento, manutenção e administração de servidores para componentes de back-end, como computação, bancos de dados, armazenamento, processamento de fluxo, enfileiramento de mensagens e muito mais. Você também </a:t>
            </a:r>
            <a:r>
              <a:rPr lang="pt-br" sz="1200" b="0" i="0" kern="1200" dirty="0">
                <a:solidFill>
                  <a:srgbClr val="000000"/>
                </a:solidFill>
                <a:effectLst/>
              </a:rPr>
              <a:t>não precisa </a:t>
            </a:r>
            <a:r>
              <a:rPr lang="pt-br" sz="1200" b="0" i="0" kern="1200" dirty="0">
                <a:solidFill>
                  <a:schemeClr val="tx1"/>
                </a:solidFill>
                <a:effectLst/>
              </a:rPr>
              <a:t>mais se preocupar</a:t>
            </a:r>
            <a:r>
              <a:rPr lang="pt-br" sz="1200" b="0" i="0" kern="1200" dirty="0">
                <a:solidFill>
                  <a:srgbClr val="000000"/>
                </a:solidFill>
                <a:effectLst/>
              </a:rPr>
              <a:t> em garantir</a:t>
            </a:r>
            <a:r>
              <a:rPr lang="pt-br" sz="1200" b="0" i="0" kern="1200" dirty="0">
                <a:solidFill>
                  <a:schemeClr val="tx1"/>
                </a:solidFill>
                <a:effectLst/>
              </a:rPr>
              <a:t> </a:t>
            </a:r>
            <a:r>
              <a:rPr lang="pt-br" sz="1200" b="0" i="0" kern="1200" dirty="0">
                <a:solidFill>
                  <a:srgbClr val="000000"/>
                </a:solidFill>
                <a:effectLst/>
              </a:rPr>
              <a:t>a tolerância e a disponibilidade de falhas da aplicação</a:t>
            </a:r>
            <a:r>
              <a:rPr lang="pt-br" sz="1200" b="0" i="0" kern="1200" dirty="0">
                <a:solidFill>
                  <a:schemeClr val="tx1"/>
                </a:solidFill>
                <a:effectLst/>
              </a:rPr>
              <a:t>. Em vez disso, a AWS lida com todos esses recursos para você. Isso </a:t>
            </a:r>
            <a:r>
              <a:rPr lang="pt-br" sz="1200" b="0" i="0" kern="1200" dirty="0">
                <a:solidFill>
                  <a:srgbClr val="000000"/>
                </a:solidFill>
                <a:effectLst/>
              </a:rPr>
              <a:t>permite </a:t>
            </a:r>
            <a:r>
              <a:rPr lang="pt-br" sz="1200" b="0" i="0" kern="1200" dirty="0">
                <a:solidFill>
                  <a:schemeClr val="tx1"/>
                </a:solidFill>
                <a:effectLst/>
              </a:rPr>
              <a:t>que você se concentre</a:t>
            </a:r>
            <a:r>
              <a:rPr lang="pt-br" sz="1200" b="0" i="0" kern="1200" dirty="0">
                <a:solidFill>
                  <a:srgbClr val="000000"/>
                </a:solidFill>
                <a:effectLst/>
              </a:rPr>
              <a:t> na inovação de produtos</a:t>
            </a:r>
            <a:r>
              <a:rPr lang="pt-br" sz="1200" b="0" i="0" kern="1200" dirty="0">
                <a:solidFill>
                  <a:schemeClr val="tx1"/>
                </a:solidFill>
                <a:effectLst/>
              </a:rPr>
              <a:t> enquanto aproveita um tempo de entrada no mercado mais rápido.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endParaRPr>
          </a:p>
          <a:p>
            <a:pPr rtl="0"/>
            <a:r>
              <a:rPr lang="pt-br" sz="1200" dirty="0">
                <a:ea typeface="Amazon Ember" charset="0"/>
                <a:cs typeface="Amazon Ember" charset="0"/>
              </a:rPr>
              <a:t>Para obter mais informações, consulte</a:t>
            </a:r>
            <a:r>
              <a:rPr lang="pt-br" sz="1200" dirty="0">
                <a:solidFill>
                  <a:srgbClr val="FF9600"/>
                </a:solidFill>
                <a:ea typeface="Amazon Ember" charset="0"/>
                <a:cs typeface="Amazon Ember" charset="0"/>
              </a:rPr>
              <a:t> </a:t>
            </a:r>
            <a:r>
              <a:rPr lang="pt-br" dirty="0">
                <a:solidFill>
                  <a:srgbClr val="FF9600"/>
                </a:solidFill>
                <a:ea typeface="Amazon Ember" charset="0"/>
                <a:cs typeface="Amazon Ember" charset="0"/>
                <a:hlinkClick r:id="rId3"/>
              </a:rPr>
              <a:t>https://aws.amazon.com/serverless/</a:t>
            </a:r>
            <a:r>
              <a:rPr lang="pt-br" dirty="0">
                <a:ea typeface="Amazon Ember" charset="0"/>
                <a:cs typeface="Amazon Ember" charset="0"/>
              </a:rPr>
              <a:t>.</a:t>
            </a:r>
            <a:endParaRPr lang="en-US" dirty="0"/>
          </a:p>
          <a:p>
            <a:pPr rtl="0"/>
            <a:endParaRPr lang="en-US" dirty="0"/>
          </a:p>
        </p:txBody>
      </p:sp>
    </p:spTree>
    <p:extLst>
      <p:ext uri="{BB962C8B-B14F-4D97-AF65-F5344CB8AC3E}">
        <p14:creationId xmlns:p14="http://schemas.microsoft.com/office/powerpoint/2010/main" val="21098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buFont typeface="Arial" charset="0"/>
              <a:buNone/>
            </a:pPr>
            <a:endParaRPr lang="en-US" dirty="0"/>
          </a:p>
        </p:txBody>
      </p:sp>
    </p:spTree>
    <p:extLst>
      <p:ext uri="{BB962C8B-B14F-4D97-AF65-F5344CB8AC3E}">
        <p14:creationId xmlns:p14="http://schemas.microsoft.com/office/powerpoint/2010/main" val="293155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677710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4.xml"/><Relationship Id="rId5" Type="http://schemas.openxmlformats.org/officeDocument/2006/relationships/hyperlink" Target="https://support.aws.amazon.com/#/contacts/aws-training" TargetMode="Externa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image" Target="../media/image7.wm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3490148637"/>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pic>
        <p:nvPicPr>
          <p:cNvPr id="12" name="Picture 11">
            <a:extLst>
              <a:ext uri="{FF2B5EF4-FFF2-40B4-BE49-F238E27FC236}">
                <a16:creationId xmlns:a16="http://schemas.microsoft.com/office/drawing/2014/main" id="{F4A3FF58-786E-B24E-B376-6652EC26070D}"/>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647680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9FC43BFD-8FF7-A343-A8A6-E2338FCE8046}" type="slidenum">
              <a:rPr lang="en-US" smtClean="0"/>
              <a:t>‹nº›</a:t>
            </a:fld>
            <a:endParaRPr lang="en-US"/>
          </a:p>
        </p:txBody>
      </p:sp>
      <p:pic>
        <p:nvPicPr>
          <p:cNvPr id="9" name="Picture 8">
            <a:extLst>
              <a:ext uri="{FF2B5EF4-FFF2-40B4-BE49-F238E27FC236}">
                <a16:creationId xmlns:a16="http://schemas.microsoft.com/office/drawing/2014/main" id="{65773DE8-A996-034F-B75D-51D5ACFED07E}"/>
              </a:ext>
            </a:extLst>
          </p:cNvPr>
          <p:cNvPicPr>
            <a:picLocks noChangeAspect="1"/>
          </p:cNvPicPr>
          <p:nvPr/>
        </p:nvPicPr>
        <p:blipFill>
          <a:blip r:embed="rId4"/>
          <a:stretch>
            <a:fillRect/>
          </a:stretch>
        </p:blipFill>
        <p:spPr>
          <a:xfrm>
            <a:off x="9840052" y="365125"/>
            <a:ext cx="1910948" cy="449073"/>
          </a:xfrm>
          <a:prstGeom prst="rect">
            <a:avLst/>
          </a:prstGeom>
        </p:spPr>
      </p:pic>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31849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780239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pic>
        <p:nvPicPr>
          <p:cNvPr id="15" name="Picture 14">
            <a:extLst>
              <a:ext uri="{FF2B5EF4-FFF2-40B4-BE49-F238E27FC236}">
                <a16:creationId xmlns:a16="http://schemas.microsoft.com/office/drawing/2014/main" id="{D2B6CB73-644C-3C44-9950-49A93F6F36C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211715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9FC43BFD-8FF7-A343-A8A6-E2338FCE8046}" type="slidenum">
              <a:rPr lang="en-US" smtClean="0"/>
              <a:t>‹nº›</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pic>
        <p:nvPicPr>
          <p:cNvPr id="22" name="Picture 21">
            <a:extLst>
              <a:ext uri="{FF2B5EF4-FFF2-40B4-BE49-F238E27FC236}">
                <a16:creationId xmlns:a16="http://schemas.microsoft.com/office/drawing/2014/main" id="{A5227888-88F5-4747-9B64-3DA540A538D1}"/>
              </a:ext>
            </a:extLst>
          </p:cNvPr>
          <p:cNvPicPr>
            <a:picLocks noChangeAspect="1"/>
          </p:cNvPicPr>
          <p:nvPr/>
        </p:nvPicPr>
        <p:blipFill>
          <a:blip r:embed="rId4"/>
          <a:stretch>
            <a:fillRect/>
          </a:stretch>
        </p:blipFill>
        <p:spPr>
          <a:xfrm>
            <a:off x="9840052" y="365125"/>
            <a:ext cx="1910948" cy="449073"/>
          </a:xfrm>
          <a:prstGeom prst="rect">
            <a:avLst/>
          </a:prstGeom>
        </p:spPr>
      </p:pic>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667257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p:nvPicPr>
        <p:blipFill>
          <a:blip r:embed="rId3"/>
          <a:stretch>
            <a:fillRect/>
          </a:stretch>
        </p:blipFill>
        <p:spPr>
          <a:xfrm>
            <a:off x="9840052" y="365126"/>
            <a:ext cx="1910948"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
        <p:nvSpPr>
          <p:cNvPr id="18"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1694440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6"/>
            <a:ext cx="1910948" cy="449073"/>
          </a:xfrm>
          <a:prstGeom prst="rect">
            <a:avLst/>
          </a:prstGeom>
        </p:spPr>
      </p:pic>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9FC43BFD-8FF7-A343-A8A6-E2338FCE8046}" type="slidenum">
              <a:rPr lang="en-US" smtClean="0"/>
              <a:t>‹nº›</a:t>
            </a:fld>
            <a:endParaRPr lang="en-US"/>
          </a:p>
        </p:txBody>
      </p:sp>
      <p:sp>
        <p:nvSpPr>
          <p:cNvPr id="6" name="Table Placeholder 5"/>
          <p:cNvSpPr>
            <a:spLocks noGrp="1"/>
          </p:cNvSpPr>
          <p:nvPr>
            <p:ph type="tbl" sz="quarter" idx="13" hasCustomPrompt="1"/>
          </p:nvPr>
        </p:nvSpPr>
        <p:spPr>
          <a:xfrm>
            <a:off x="425196" y="1783718"/>
            <a:ext cx="11347704" cy="3931920"/>
          </a:xfrm>
        </p:spPr>
        <p:txBody>
          <a:bodyPr rtl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u="none" strike="noStrike" baseline="0" smtClean="0">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sz="1800" b="0" i="0" u="none" strike="noStrike">
                <a:effectLst/>
                <a:latin typeface="Amazon Ember Light" panose="020B0403020204020204" pitchFamily="34" charset="0"/>
              </a:rPr>
              <a:t>Edit Master table layout</a:t>
            </a:r>
            <a:endParaRPr lang="en-US" sz="1800" b="0" i="0" u="none" strike="noStrike">
              <a:effectLst/>
              <a:latin typeface="Arial" panose="020B0604020202020204" pitchFamily="34" charset="0"/>
            </a:endParaRPr>
          </a:p>
        </p:txBody>
      </p:sp>
      <p:sp>
        <p:nvSpPr>
          <p:cNvPr id="12"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102236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B6A95138-A96E-2F42-A959-2EFD44FE4AB7}" type="slidenum">
              <a:rPr lang="en-US" smtClean="0"/>
              <a:t>‹nº›</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4046289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Lst>
          </p:cNvPr>
          <p:cNvPicPr>
            <a:picLocks noChangeAspect="1"/>
          </p:cNvPicPr>
          <p:nvPr/>
        </p:nvPicPr>
        <p:blipFill>
          <a:blip r:embed="rId3"/>
          <a:stretch>
            <a:fillRect/>
          </a:stretch>
        </p:blipFill>
        <p:spPr>
          <a:xfrm>
            <a:off x="9840052" y="365125"/>
            <a:ext cx="1910948"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Tree>
    <p:custDataLst>
      <p:tags r:id="rId1"/>
    </p:custDataLst>
    <p:extLst>
      <p:ext uri="{BB962C8B-B14F-4D97-AF65-F5344CB8AC3E}">
        <p14:creationId xmlns:p14="http://schemas.microsoft.com/office/powerpoint/2010/main" val="6610809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ABE64-BC1B-D74A-AC1E-5232E3760A89}"/>
              </a:ext>
            </a:extLst>
          </p:cNvPr>
          <p:cNvPicPr>
            <a:picLocks noChangeAspect="1"/>
          </p:cNvPicPr>
          <p:nvPr/>
        </p:nvPicPr>
        <p:blipFill>
          <a:blip r:embed="rId3"/>
          <a:stretch>
            <a:fillRect/>
          </a:stretch>
        </p:blipFill>
        <p:spPr>
          <a:xfrm>
            <a:off x="10301048" y="6435724"/>
            <a:ext cx="878193" cy="206375"/>
          </a:xfrm>
          <a:prstGeom prst="rect">
            <a:avLst/>
          </a:prstGeom>
        </p:spPr>
      </p:pic>
      <p:sp>
        <p:nvSpPr>
          <p:cNvPr id="4"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6"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Tree>
    <p:custDataLst>
      <p:tags r:id="rId1"/>
    </p:custDataLst>
    <p:extLst>
      <p:ext uri="{BB962C8B-B14F-4D97-AF65-F5344CB8AC3E}">
        <p14:creationId xmlns:p14="http://schemas.microsoft.com/office/powerpoint/2010/main" val="24140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7" name="Picture 6">
            <a:extLst>
              <a:ext uri="{FF2B5EF4-FFF2-40B4-BE49-F238E27FC236}">
                <a16:creationId xmlns:a16="http://schemas.microsoft.com/office/drawing/2014/main" id="{C64AE505-226A-7C43-A554-8CB1590043A4}"/>
              </a:ext>
            </a:extLst>
          </p:cNvPr>
          <p:cNvPicPr>
            <a:picLocks noChangeAspect="1"/>
          </p:cNvPicPr>
          <p:nvPr/>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11284589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9FC43BFD-8FF7-A343-A8A6-E2338FCE8046}" type="slidenum">
              <a:rPr lang="en-US" smtClean="0"/>
              <a:t>‹nº›</a:t>
            </a:fld>
            <a:endParaRPr lang="en-US"/>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3" name="Rectangle 22">
            <a:extLst>
              <a:ext uri="{FF2B5EF4-FFF2-40B4-BE49-F238E27FC236}">
                <a16:creationId xmlns:a16="http://schemas.microsoft.com/office/drawing/2014/main" id="{95458110-5E55-0F46-BBF5-9C8F2C62151D}"/>
              </a:ext>
            </a:extLst>
          </p:cNvPr>
          <p:cNvSpPr/>
          <p:nvPr/>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455707" cy="1311187"/>
          </a:xfrm>
          <a:prstGeom prst="rect">
            <a:avLst/>
          </a:prstGeom>
        </p:spPr>
        <p:txBody>
          <a:bodyPr rtlCol="0">
            <a:normAutofit/>
          </a:bodyPr>
          <a:lstStyle>
            <a:lvl1pPr marL="0" indent="0">
              <a:buNone/>
              <a:defRPr sz="2400"/>
            </a:lvl1pPr>
          </a:lstStyle>
          <a:p>
            <a:pPr lvl="0" rtl="0"/>
            <a:r>
              <a:rPr lang="pt-br"/>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455707" cy="413702"/>
          </a:xfrm>
          <a:prstGeom prst="rect">
            <a:avLst/>
          </a:prstGeom>
        </p:spPr>
        <p:txBody>
          <a:bodyPr rtlCol="0">
            <a:noAutofit/>
          </a:bodyPr>
          <a:lstStyle>
            <a:lvl1pPr marL="0" indent="0">
              <a:buNone/>
              <a:defRPr sz="2000" b="0">
                <a:solidFill>
                  <a:schemeClr val="tx1"/>
                </a:solidFill>
              </a:defRPr>
            </a:lvl1pPr>
          </a:lstStyle>
          <a:p>
            <a:pPr lvl="0" rtl="0"/>
            <a:r>
              <a:rPr lang="pt-br"/>
              <a:t>Edit Master text styles</a:t>
            </a:r>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p:nvPicPr>
        <p:blipFill>
          <a:blip r:embed="rId3"/>
          <a:stretch>
            <a:fillRect/>
          </a:stretch>
        </p:blipFill>
        <p:spPr>
          <a:xfrm>
            <a:off x="9327092" y="6089840"/>
            <a:ext cx="1910948" cy="449073"/>
          </a:xfrm>
          <a:prstGeom prst="rect">
            <a:avLst/>
          </a:prstGeom>
        </p:spPr>
      </p:pic>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600">
                <a:solidFill>
                  <a:schemeClr val="bg1"/>
                </a:solidFill>
              </a:defRPr>
            </a:lvl1pPr>
          </a:lstStyle>
          <a:p>
            <a:pPr lvl="0" rtl="0"/>
            <a:r>
              <a:rPr lang="pt-br"/>
              <a:t>Edit Master text styles</a:t>
            </a:r>
          </a:p>
        </p:txBody>
      </p:sp>
      <p:sp>
        <p:nvSpPr>
          <p:cNvPr id="24" name="TextBox 23"/>
          <p:cNvSpPr txBox="1"/>
          <p:nvPr/>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600">
                <a:solidFill>
                  <a:schemeClr val="bg1"/>
                </a:solidFill>
              </a:defRPr>
            </a:lvl1pPr>
          </a:lstStyle>
          <a:p>
            <a:pPr lvl="0" rtl="0"/>
            <a:r>
              <a:rPr lang="pt-br"/>
              <a:t>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21" name="TextBox 20"/>
          <p:cNvSpPr txBox="1"/>
          <p:nvPr/>
        </p:nvSpPr>
        <p:spPr>
          <a:xfrm>
            <a:off x="8171365" y="5105029"/>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045930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p:nvPicPr>
        <p:blipFill>
          <a:blip r:embed="rId3"/>
          <a:stretch>
            <a:fillRect/>
          </a:stretch>
        </p:blipFill>
        <p:spPr>
          <a:xfrm>
            <a:off x="9861952" y="6089839"/>
            <a:ext cx="1910948" cy="449073"/>
          </a:xfrm>
          <a:prstGeom prst="rect">
            <a:avLst/>
          </a:prstGeom>
        </p:spPr>
      </p:pic>
      <p:sp>
        <p:nvSpPr>
          <p:cNvPr id="7"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4144772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6" name="Picture 5">
            <a:extLst>
              <a:ext uri="{FF2B5EF4-FFF2-40B4-BE49-F238E27FC236}">
                <a16:creationId xmlns:a16="http://schemas.microsoft.com/office/drawing/2014/main" id="{6A16C103-182D-5A4F-A1B6-033D37C57060}"/>
              </a:ext>
            </a:extLst>
          </p:cNvPr>
          <p:cNvPicPr>
            <a:picLocks noChangeAspect="1"/>
          </p:cNvPicPr>
          <p:nvPr/>
        </p:nvPicPr>
        <p:blipFill>
          <a:blip r:embed="rId4"/>
          <a:stretch>
            <a:fillRect/>
          </a:stretch>
        </p:blipFill>
        <p:spPr>
          <a:xfrm>
            <a:off x="9861952" y="6089839"/>
            <a:ext cx="1910948" cy="449073"/>
          </a:xfrm>
          <a:prstGeom prst="rect">
            <a:avLst/>
          </a:prstGeom>
        </p:spPr>
      </p:pic>
      <p:sp>
        <p:nvSpPr>
          <p:cNvPr id="7" name="Rectangle 6">
            <a:extLst>
              <a:ext uri="{FF2B5EF4-FFF2-40B4-BE49-F238E27FC236}">
                <a16:creationId xmlns:a16="http://schemas.microsoft.com/office/drawing/2014/main" id="{5AB08181-369A-4364-A8FA-6EE337858CB0}"/>
              </a:ext>
            </a:extLst>
          </p:cNvPr>
          <p:cNvSpPr/>
          <p:nvPr userDrawn="1"/>
        </p:nvSpPr>
        <p:spPr>
          <a:xfrm>
            <a:off x="453926" y="6227437"/>
            <a:ext cx="8332662" cy="507832"/>
          </a:xfrm>
          <a:prstGeom prst="rect">
            <a:avLst/>
          </a:prstGeom>
        </p:spPr>
        <p:txBody>
          <a:bodyPr wrap="square" rtlCol="0">
            <a:spAutoFit/>
          </a:bodyPr>
          <a:ls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ou suas afiliadas. Todos os direitos reservados. Este trabalho não pode ser reproduzido ou redistribuído, no todo ou em parte, sem a permissão prévia por escrito da Amazon Web Services, Inc. É proibido copiar, emprestar ou vender para fins comerciais. Correções, feedback ou dúvidas? Entre em contato conosco em</a:t>
            </a:r>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900" b="0" i="0" u="none" strike="noStrike"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hlinkClick r:id="rId5">
                  <a:extLst>
                    <a:ext uri="{A12FA001-AC4F-418D-AE19-62706E023703}">
                      <ahyp:hlinkClr xmlns:ahyp="http://schemas.microsoft.com/office/drawing/2018/hyperlinkcolor" val="tx"/>
                    </a:ext>
                  </a:extLst>
                </a:hlinkClick>
              </a:rPr>
              <a:t>https://support.aws.amazon.com/#/contacts/aws-training</a:t>
            </a:r>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Todas as marcas comerciais pertencem a seus proprietários.</a:t>
            </a:r>
            <a:endParaRPr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4150876922"/>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36732" y="2688719"/>
            <a:ext cx="6609493" cy="834496"/>
          </a:xfrm>
        </p:spPr>
        <p:txBody>
          <a:bodyPr rtlCol="0" anchor="b">
            <a:noAutofit/>
          </a:bodyPr>
          <a:lstStyle>
            <a:lvl1pPr algn="l">
              <a:defRPr sz="4000"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Subtitle 2"/>
          <p:cNvSpPr>
            <a:spLocks noGrp="1"/>
          </p:cNvSpPr>
          <p:nvPr>
            <p:ph type="subTitle" idx="1"/>
          </p:nvPr>
        </p:nvSpPr>
        <p:spPr>
          <a:xfrm>
            <a:off x="5436733" y="3523215"/>
            <a:ext cx="6056582" cy="418570"/>
          </a:xfrm>
        </p:spPr>
        <p:txBody>
          <a:bodyPr rtlCol="0">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2746181925"/>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24681" name="Image" r:id="rId3" imgW="12600" imgH="9142560" progId="Photoshop.Image.17">
                  <p:embed/>
                </p:oleObj>
              </mc:Choice>
              <mc:Fallback>
                <p:oleObj name="Image" r:id="rId3" imgW="12600" imgH="9142560" progId="Photoshop.Image.17">
                  <p:embed/>
                  <p:pic>
                    <p:nvPicPr>
                      <p:cNvPr id="12" name="Object 11">
                        <a:extLst>
                          <a:ext uri="{FF2B5EF4-FFF2-40B4-BE49-F238E27FC236}">
                            <a16:creationId xmlns:a16="http://schemas.microsoft.com/office/drawing/2014/main" id="{80DEBD7B-5FA9-4992-A601-EB72CF549893}"/>
                          </a:ext>
                        </a:extLst>
                      </p:cNvPr>
                      <p:cNvPicPr/>
                      <p:nvPr/>
                    </p:nvPicPr>
                    <p:blipFill>
                      <a:blip r:embed="rId4"/>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176383977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24682" name="Image" r:id="rId5" imgW="12600" imgH="9142560" progId="Photoshop.Image.17">
                  <p:embed/>
                </p:oleObj>
              </mc:Choice>
              <mc:Fallback>
                <p:oleObj name="Image" r:id="rId5" imgW="12600" imgH="9142560" progId="Photoshop.Image.17">
                  <p:embed/>
                  <p:pic>
                    <p:nvPicPr>
                      <p:cNvPr id="13" name="Object 12">
                        <a:extLst>
                          <a:ext uri="{FF2B5EF4-FFF2-40B4-BE49-F238E27FC236}">
                            <a16:creationId xmlns:a16="http://schemas.microsoft.com/office/drawing/2014/main" id="{7120EA26-A6C6-4FDA-A6D6-DC0B8AAABE75}"/>
                          </a:ext>
                        </a:extLst>
                      </p:cNvPr>
                      <p:cNvPicPr/>
                      <p:nvPr/>
                    </p:nvPicPr>
                    <p:blipFill>
                      <a:blip r:embed="rId4"/>
                      <a:stretch>
                        <a:fillRect/>
                      </a:stretch>
                    </p:blipFill>
                    <p:spPr>
                      <a:xfrm>
                        <a:off x="12186206" y="0"/>
                        <a:ext cx="9525" cy="6858000"/>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2260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62608" y="2770243"/>
            <a:ext cx="11115261" cy="779463"/>
          </a:xfrm>
        </p:spPr>
        <p:txBody>
          <a:bodyPr rtlCol="0">
            <a:noAutofit/>
          </a:bodyPr>
          <a:lstStyle>
            <a:lvl1pPr>
              <a:defRPr sz="6000"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6" name="Slide Number Placeholder 5"/>
          <p:cNvSpPr>
            <a:spLocks noGrp="1"/>
          </p:cNvSpPr>
          <p:nvPr>
            <p:ph type="sldNum" sz="quarter" idx="12"/>
          </p:nvPr>
        </p:nvSpPr>
        <p:spPr/>
        <p:txBody>
          <a:bodyPr rtlCol="0"/>
          <a:lstStyle>
            <a:lvl1pPr>
              <a:defRPr b="0" i="0">
                <a:solidFill>
                  <a:schemeClr val="bg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rtl="0"/>
              <a:t>‹nº›</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rtlCol="0"/>
          <a:lstStyle>
            <a:lvl1pPr>
              <a:defRPr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Content Placeholder 2"/>
          <p:cNvSpPr>
            <a:spLocks noGrp="1"/>
          </p:cNvSpPr>
          <p:nvPr userDrawn="1">
            <p:ph idx="1"/>
          </p:nvPr>
        </p:nvSpPr>
        <p:spPr>
          <a:xfrm>
            <a:off x="238539" y="1440305"/>
            <a:ext cx="5075583" cy="4913308"/>
          </a:xfrm>
        </p:spPr>
        <p:txBody>
          <a:bodyPr rtlCol="0"/>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p:cNvSpPr>
            <a:spLocks noGrp="1"/>
          </p:cNvSpPr>
          <p:nvPr userDrawn="1">
            <p:ph type="sldNum" sz="quarter" idx="12"/>
          </p:nvPr>
        </p:nvSpPr>
        <p:spPr/>
        <p:txBody>
          <a:bodyPr rtlCol="0"/>
          <a:lstStyle>
            <a:lvl1pPr>
              <a:defRPr b="0" i="0">
                <a:solidFill>
                  <a:schemeClr val="tx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rtl="0"/>
              <a:t>‹nº›</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6677" name="Image" r:id="rId5" imgW="12600" imgH="9142560" progId="Photoshop.Image.17">
                  <p:embed/>
                </p:oleObj>
              </mc:Choice>
              <mc:Fallback>
                <p:oleObj name="Image" r:id="rId5"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0" name="Content Placeholder 2"/>
          <p:cNvSpPr>
            <a:spLocks noGrp="1"/>
          </p:cNvSpPr>
          <p:nvPr>
            <p:ph idx="13"/>
          </p:nvPr>
        </p:nvSpPr>
        <p:spPr>
          <a:xfrm>
            <a:off x="5796169" y="1440305"/>
            <a:ext cx="5075583" cy="4913308"/>
          </a:xfrm>
        </p:spPr>
        <p:txBody>
          <a:bodyPr rtlCol="0"/>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pPr rtl="0"/>
            <a:r>
              <a:rPr lang="pt-br" sz="900" b="0" i="0">
                <a:solidFill>
                  <a:schemeClr val="tx1">
                    <a:lumMod val="85000"/>
                    <a:lumOff val="15000"/>
                  </a:schemeClr>
                </a:solidFill>
                <a:latin typeface="Amazon Ember Light" charset="0"/>
                <a:ea typeface="Amazon Ember Light" charset="0"/>
                <a:cs typeface="Amazon Ember Light" charset="0"/>
              </a:rPr>
              <a:t>© 2020, Amazon Web Services, Inc. or its Affiliates. All rights reserved.</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rtlCol="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rtl="0" eaLnBrk="1" hangingPunct="1"/>
            <a:r>
              <a:rPr lang="pt-br" sz="933" b="0" i="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475487" y="463296"/>
            <a:ext cx="11265408" cy="626440"/>
          </a:xfrm>
        </p:spPr>
        <p:txBody>
          <a:bodyPr lIns="91440" tIns="45720" rIns="91440" bIns="45720" rtlCol="0"/>
          <a:lstStyle>
            <a:lvl1pPr>
              <a:defRPr b="0" i="0" spc="400">
                <a:latin typeface="Amazon Ember Light" charset="0"/>
                <a:ea typeface="Amazon Ember Light" charset="0"/>
                <a:cs typeface="Amazon Ember Light" charset="0"/>
              </a:defRPr>
            </a:lvl1pPr>
          </a:lstStyle>
          <a:p>
            <a:pPr rtl="0"/>
            <a:r>
              <a:rPr lang="pt-br"/>
              <a:t>CLICK TO EDIT MASTER TITLE STYLE</a:t>
            </a:r>
          </a:p>
        </p:txBody>
      </p:sp>
      <p:sp>
        <p:nvSpPr>
          <p:cNvPr id="7" name="Content Placeholder 6"/>
          <p:cNvSpPr>
            <a:spLocks noGrp="1"/>
          </p:cNvSpPr>
          <p:nvPr>
            <p:ph sz="quarter" idx="10"/>
          </p:nvPr>
        </p:nvSpPr>
        <p:spPr>
          <a:xfrm>
            <a:off x="475487" y="1304261"/>
            <a:ext cx="11265407" cy="4309729"/>
          </a:xfrm>
        </p:spPr>
        <p:txBody>
          <a:bodyPr rtlCol="0"/>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4385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469764" y="463824"/>
            <a:ext cx="11265408" cy="626440"/>
          </a:xfrm>
        </p:spPr>
        <p:txBody>
          <a:bodyPr lIns="91440" tIns="45720" rIns="91440" bIns="45720" rtlCol="0"/>
          <a:lstStyle>
            <a:lvl1pPr>
              <a:defRPr b="0" i="0" spc="400">
                <a:latin typeface="Amazon Ember Light" charset="0"/>
                <a:ea typeface="Amazon Ember Light" charset="0"/>
                <a:cs typeface="Amazon Ember Light" charset="0"/>
              </a:defRPr>
            </a:lvl1pPr>
          </a:lstStyle>
          <a:p>
            <a:pPr rtl="0"/>
            <a:endParaRPr lang="en-US"/>
          </a:p>
        </p:txBody>
      </p:sp>
      <p:sp>
        <p:nvSpPr>
          <p:cNvPr id="8" name="TextBox 3"/>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rtlCol="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rtl="0" eaLnBrk="1" hangingPunct="1"/>
            <a:r>
              <a:rPr lang="pt-br" sz="933" b="0" i="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7007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9257" y="1"/>
            <a:ext cx="12204192" cy="6867639"/>
          </a:xfrm>
          <a:prstGeom prst="rect">
            <a:avLst/>
          </a:prstGeom>
        </p:spPr>
      </p:pic>
      <p:sp>
        <p:nvSpPr>
          <p:cNvPr id="4" name="Title 1"/>
          <p:cNvSpPr>
            <a:spLocks noGrp="1"/>
          </p:cNvSpPr>
          <p:nvPr>
            <p:ph type="title" hasCustomPrompt="1"/>
          </p:nvPr>
        </p:nvSpPr>
        <p:spPr>
          <a:xfrm>
            <a:off x="449052" y="232274"/>
            <a:ext cx="11280104" cy="727655"/>
          </a:xfrm>
        </p:spPr>
        <p:txBody>
          <a:bodyPr lIns="0" rtlCol="0"/>
          <a:lstStyle>
            <a:lvl1pPr>
              <a:defRPr baseline="0">
                <a:solidFill>
                  <a:schemeClr val="bg1"/>
                </a:solidFill>
                <a:latin typeface="Amazon Ember Light"/>
                <a:cs typeface="Amazon Ember Light"/>
              </a:defRPr>
            </a:lvl1pPr>
          </a:lstStyle>
          <a:p>
            <a:pPr lvl="0" rtl="0"/>
            <a:r>
              <a:rPr lang="pt-br"/>
              <a:t>Standard Content Page (optional, includes subtitle)</a:t>
            </a:r>
          </a:p>
        </p:txBody>
      </p:sp>
      <p:sp>
        <p:nvSpPr>
          <p:cNvPr id="6" name="Content Placeholder 3"/>
          <p:cNvSpPr>
            <a:spLocks noGrp="1"/>
          </p:cNvSpPr>
          <p:nvPr>
            <p:ph sz="half" idx="12" hasCustomPrompt="1"/>
          </p:nvPr>
        </p:nvSpPr>
        <p:spPr>
          <a:xfrm>
            <a:off x="456055" y="959929"/>
            <a:ext cx="11273101" cy="5215095"/>
          </a:xfrm>
        </p:spPr>
        <p:txBody>
          <a:bodyPr lIns="0" tIns="0" rIns="0" bIns="0" rtlCol="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pPr rtl="0"/>
            <a:r>
              <a:rPr lang="pt-br"/>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4077484" y="6521788"/>
            <a:ext cx="4037032" cy="143565"/>
          </a:xfrm>
          <a:prstGeom prst="rect">
            <a:avLst/>
          </a:prstGeom>
          <a:noFill/>
        </p:spPr>
        <p:txBody>
          <a:bodyPr wrap="square" lIns="0" tIns="0" rIns="0" bIns="0" rtlCol="0">
            <a:spAutoFit/>
          </a:bodyPr>
          <a:lstStyle/>
          <a:p>
            <a:pPr algn="ctr" rtl="0"/>
            <a:r>
              <a:rPr lang="pt-br" sz="933">
                <a:solidFill>
                  <a:schemeClr val="bg1"/>
                </a:solidFill>
                <a:latin typeface="Amazon Ember"/>
                <a:cs typeface="Amazon Ember"/>
              </a:rPr>
              <a:t>© 2020, Amazon Web Services, Inc. or its affiliates. All rights reserved.</a:t>
            </a:r>
          </a:p>
        </p:txBody>
      </p:sp>
    </p:spTree>
    <p:extLst>
      <p:ext uri="{BB962C8B-B14F-4D97-AF65-F5344CB8AC3E}">
        <p14:creationId xmlns:p14="http://schemas.microsoft.com/office/powerpoint/2010/main" val="285106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descr="Summit_PPT-Asset_16-9_Background-2-Blac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7065" cy="6858000"/>
          </a:xfrm>
          <a:prstGeom prst="rect">
            <a:avLst/>
          </a:prstGeom>
        </p:spPr>
      </p:pic>
      <p:sp>
        <p:nvSpPr>
          <p:cNvPr id="4" name="Title 1"/>
          <p:cNvSpPr>
            <a:spLocks noGrp="1"/>
          </p:cNvSpPr>
          <p:nvPr>
            <p:ph type="title" hasCustomPrompt="1"/>
          </p:nvPr>
        </p:nvSpPr>
        <p:spPr>
          <a:xfrm>
            <a:off x="449052" y="232274"/>
            <a:ext cx="10940405" cy="727655"/>
          </a:xfrm>
        </p:spPr>
        <p:txBody>
          <a:bodyPr lIns="0" rtlCol="0"/>
          <a:lstStyle>
            <a:lvl1pPr>
              <a:defRPr baseline="0">
                <a:solidFill>
                  <a:schemeClr val="bg1"/>
                </a:solidFill>
                <a:latin typeface="Amazon Ember Light"/>
                <a:cs typeface="Amazon Ember Light"/>
              </a:defRPr>
            </a:lvl1pPr>
          </a:lstStyle>
          <a:p>
            <a:pPr lvl="0" rtl="0"/>
            <a:r>
              <a:rPr lang="pt-br"/>
              <a:t>Standard Content Page</a:t>
            </a:r>
          </a:p>
        </p:txBody>
      </p:sp>
      <p:sp>
        <p:nvSpPr>
          <p:cNvPr id="5" name="Content Placeholder 3"/>
          <p:cNvSpPr>
            <a:spLocks noGrp="1"/>
          </p:cNvSpPr>
          <p:nvPr>
            <p:ph sz="half" idx="11" hasCustomPrompt="1"/>
          </p:nvPr>
        </p:nvSpPr>
        <p:spPr>
          <a:xfrm>
            <a:off x="456055" y="2061211"/>
            <a:ext cx="10968300" cy="794880"/>
          </a:xfrm>
        </p:spPr>
        <p:txBody>
          <a:bodyPr lIns="0" rtlCol="0"/>
          <a:lstStyle>
            <a:lvl1pPr>
              <a:defRPr b="1" i="0" baseline="0">
                <a:solidFill>
                  <a:schemeClr val="bg1"/>
                </a:solidFill>
                <a:latin typeface="Amazon Ember"/>
                <a:cs typeface="Amazon Ember"/>
              </a:defRPr>
            </a:lvl1pPr>
          </a:lstStyle>
          <a:p>
            <a:pPr rtl="0"/>
            <a:r>
              <a:rPr lang="pt-br"/>
              <a:t>Subtitle</a:t>
            </a:r>
          </a:p>
        </p:txBody>
      </p:sp>
      <p:sp>
        <p:nvSpPr>
          <p:cNvPr id="6" name="Content Placeholder 3"/>
          <p:cNvSpPr>
            <a:spLocks noGrp="1"/>
          </p:cNvSpPr>
          <p:nvPr>
            <p:ph sz="half" idx="12" hasCustomPrompt="1"/>
          </p:nvPr>
        </p:nvSpPr>
        <p:spPr>
          <a:xfrm>
            <a:off x="456055" y="3014133"/>
            <a:ext cx="10968300" cy="3160889"/>
          </a:xfrm>
        </p:spPr>
        <p:txBody>
          <a:bodyPr lIns="0" tIns="0" rIns="0" bIns="0" rtlCol="0"/>
          <a:lstStyle>
            <a:lvl1pPr>
              <a:defRPr baseline="0">
                <a:solidFill>
                  <a:srgbClr val="FFFFFF"/>
                </a:solidFill>
                <a:latin typeface="Amazon Ember Light"/>
                <a:cs typeface="Amazon Ember Light"/>
              </a:defRPr>
            </a:lvl1pPr>
          </a:lstStyle>
          <a:p>
            <a:pPr rtl="0"/>
            <a:r>
              <a:rPr lang="pt-br"/>
              <a:t>Body copy here (this text block is vertically centered)</a:t>
            </a:r>
          </a:p>
        </p:txBody>
      </p:sp>
    </p:spTree>
    <p:extLst>
      <p:ext uri="{BB962C8B-B14F-4D97-AF65-F5344CB8AC3E}">
        <p14:creationId xmlns:p14="http://schemas.microsoft.com/office/powerpoint/2010/main" val="812803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9FC43BFD-8FF7-A343-A8A6-E2338FCE8046}" type="slidenum">
              <a:rPr lang="en-US" smtClean="0"/>
              <a:t>‹nº›</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p:nvPicPr>
        <p:blipFill>
          <a:blip r:embed="rId4"/>
          <a:stretch>
            <a:fillRect/>
          </a:stretch>
        </p:blipFill>
        <p:spPr>
          <a:xfrm>
            <a:off x="9840052" y="365126"/>
            <a:ext cx="1910948" cy="449072"/>
          </a:xfrm>
          <a:prstGeom prst="rect">
            <a:avLst/>
          </a:prstGeom>
        </p:spPr>
      </p:pic>
    </p:spTree>
    <p:custDataLst>
      <p:tags r:id="rId1"/>
    </p:custDataLst>
    <p:extLst>
      <p:ext uri="{BB962C8B-B14F-4D97-AF65-F5344CB8AC3E}">
        <p14:creationId xmlns:p14="http://schemas.microsoft.com/office/powerpoint/2010/main" val="2112742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0776E6-F3E1-DA4B-8CFE-F2F2516FB70A}"/>
              </a:ext>
            </a:extLst>
          </p:cNvPr>
          <p:cNvPicPr>
            <a:picLocks noChangeAspect="1"/>
          </p:cNvPicPr>
          <p:nvPr/>
        </p:nvPicPr>
        <p:blipFill>
          <a:blip r:embed="rId3"/>
          <a:stretch>
            <a:fillRect/>
          </a:stretch>
        </p:blipFill>
        <p:spPr>
          <a:xfrm>
            <a:off x="9840052" y="365126"/>
            <a:ext cx="1910948"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9"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640222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407881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153139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840277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9FC43BFD-8FF7-A343-A8A6-E2338FCE8046}" type="slidenum">
              <a:rPr lang="en-US" smtClean="0"/>
              <a:t>‹nº›</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pic>
        <p:nvPicPr>
          <p:cNvPr id="12" name="Picture 11">
            <a:extLst>
              <a:ext uri="{FF2B5EF4-FFF2-40B4-BE49-F238E27FC236}">
                <a16:creationId xmlns:a16="http://schemas.microsoft.com/office/drawing/2014/main" id="{4C010055-05DB-D943-85E9-EC2AE16084DD}"/>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131133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Thre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2041931"/>
            <a:ext cx="3593592" cy="4131395"/>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‹nº›</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2041932"/>
            <a:ext cx="3593592" cy="4131394"/>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2041931"/>
            <a:ext cx="3593592" cy="4131395"/>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4"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9" name="Text Placeholder 2">
            <a:extLst>
              <a:ext uri="{FF2B5EF4-FFF2-40B4-BE49-F238E27FC236}">
                <a16:creationId xmlns:a16="http://schemas.microsoft.com/office/drawing/2014/main" id="{696A4FD3-97EE-8149-9A33-E0E6B1B0C06E}"/>
              </a:ext>
            </a:extLst>
          </p:cNvPr>
          <p:cNvSpPr>
            <a:spLocks noGrp="1"/>
          </p:cNvSpPr>
          <p:nvPr>
            <p:ph type="body" sz="quarter" idx="16"/>
          </p:nvPr>
        </p:nvSpPr>
        <p:spPr>
          <a:xfrm>
            <a:off x="4314210"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20" name="Text Placeholder 2">
            <a:extLst>
              <a:ext uri="{FF2B5EF4-FFF2-40B4-BE49-F238E27FC236}">
                <a16:creationId xmlns:a16="http://schemas.microsoft.com/office/drawing/2014/main" id="{696A4FD3-97EE-8149-9A33-E0E6B1B0C06E}"/>
              </a:ext>
            </a:extLst>
          </p:cNvPr>
          <p:cNvSpPr>
            <a:spLocks noGrp="1"/>
          </p:cNvSpPr>
          <p:nvPr>
            <p:ph type="body" sz="quarter" idx="17"/>
          </p:nvPr>
        </p:nvSpPr>
        <p:spPr>
          <a:xfrm>
            <a:off x="8173686"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Tree>
    <p:custDataLst>
      <p:tags r:id="rId1"/>
    </p:custDataLst>
    <p:extLst>
      <p:ext uri="{BB962C8B-B14F-4D97-AF65-F5344CB8AC3E}">
        <p14:creationId xmlns:p14="http://schemas.microsoft.com/office/powerpoint/2010/main" val="4001621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9FC43BFD-8FF7-A343-A8A6-E2338FCE8046}" type="slidenum">
              <a:rPr lang="en-US" smtClean="0"/>
              <a:t>‹nº›</a:t>
            </a:fld>
            <a:endParaRPr lang="en-US"/>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31"/>
    </p:custDataLst>
    <p:extLst>
      <p:ext uri="{BB962C8B-B14F-4D97-AF65-F5344CB8AC3E}">
        <p14:creationId xmlns:p14="http://schemas.microsoft.com/office/powerpoint/2010/main" val="400655159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673" r:id="rId24"/>
    <p:sldLayoutId id="2147483674" r:id="rId25"/>
    <p:sldLayoutId id="2147483678" r:id="rId26"/>
    <p:sldLayoutId id="2147483680" r:id="rId27"/>
    <p:sldLayoutId id="2147483683" r:id="rId28"/>
    <p:sldLayoutId id="2147483684" r:id="rId29"/>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5.jpeg"/><Relationship Id="rId2" Type="http://schemas.openxmlformats.org/officeDocument/2006/relationships/slideLayout" Target="../slideLayouts/slideLayout17.xml"/><Relationship Id="rId1" Type="http://schemas.openxmlformats.org/officeDocument/2006/relationships/tags" Target="../tags/tag3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notesSlide" Target="../notesSlides/notesSlide11.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17.png"/><Relationship Id="rId10" Type="http://schemas.openxmlformats.org/officeDocument/2006/relationships/image" Target="../media/image50.png"/><Relationship Id="rId4" Type="http://schemas.openxmlformats.org/officeDocument/2006/relationships/image" Target="../media/image12.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7.png"/><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notesSlide" Target="../notesSlides/notesSlide13.xml"/><Relationship Id="rId21" Type="http://schemas.openxmlformats.org/officeDocument/2006/relationships/image" Target="../media/image3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slideLayout" Target="../slideLayouts/slideLayout5.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tags" Target="../tags/tag3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0.xml"/><Relationship Id="rId5" Type="http://schemas.microsoft.com/office/2007/relationships/hdphoto" Target="../media/hdphoto1.wdp"/><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1.xml"/><Relationship Id="rId5" Type="http://schemas.microsoft.com/office/2007/relationships/hdphoto" Target="../media/hdphoto2.wdp"/><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2.xml"/><Relationship Id="rId5" Type="http://schemas.microsoft.com/office/2007/relationships/hdphoto" Target="../media/hdphoto3.wdp"/><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20.xml"/><Relationship Id="rId7" Type="http://schemas.openxmlformats.org/officeDocument/2006/relationships/image" Target="../media/image81.pn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jpeg"/></Relationships>
</file>

<file path=ppt/slides/_rels/slide2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21.xml"/><Relationship Id="rId7" Type="http://schemas.openxmlformats.org/officeDocument/2006/relationships/image" Target="../media/image85.png"/><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4.xml"/><Relationship Id="rId7" Type="http://schemas.openxmlformats.org/officeDocument/2006/relationships/image" Target="../media/image28.png"/><Relationship Id="rId2" Type="http://schemas.openxmlformats.org/officeDocument/2006/relationships/slideLayout" Target="../slideLayouts/slideLayout5.xml"/><Relationship Id="rId1" Type="http://schemas.openxmlformats.org/officeDocument/2006/relationships/tags" Target="../tags/tag48.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92.png"/><Relationship Id="rId4" Type="http://schemas.openxmlformats.org/officeDocument/2006/relationships/image" Target="../media/image80.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5.xml"/><Relationship Id="rId7" Type="http://schemas.openxmlformats.org/officeDocument/2006/relationships/image" Target="../media/image93.png"/><Relationship Id="rId2" Type="http://schemas.openxmlformats.org/officeDocument/2006/relationships/slideLayout" Target="../slideLayouts/slideLayout17.xml"/><Relationship Id="rId1" Type="http://schemas.openxmlformats.org/officeDocument/2006/relationships/tags" Target="../tags/tag49.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94.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6.xml"/><Relationship Id="rId7" Type="http://schemas.openxmlformats.org/officeDocument/2006/relationships/image" Target="../media/image36.png"/><Relationship Id="rId2" Type="http://schemas.openxmlformats.org/officeDocument/2006/relationships/slideLayout" Target="../slideLayouts/slideLayout17.xml"/><Relationship Id="rId1" Type="http://schemas.openxmlformats.org/officeDocument/2006/relationships/tags" Target="../tags/tag50.xml"/><Relationship Id="rId6" Type="http://schemas.openxmlformats.org/officeDocument/2006/relationships/image" Target="../media/image26.png"/><Relationship Id="rId5" Type="http://schemas.openxmlformats.org/officeDocument/2006/relationships/image" Target="../media/image90.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1.xml"/><Relationship Id="rId5" Type="http://schemas.openxmlformats.org/officeDocument/2006/relationships/image" Target="../media/image40.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2.xml"/><Relationship Id="rId6" Type="http://schemas.openxmlformats.org/officeDocument/2006/relationships/image" Target="../media/image33.png"/><Relationship Id="rId5" Type="http://schemas.openxmlformats.org/officeDocument/2006/relationships/image" Target="../media/image95.png"/><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96.png"/><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90.png"/><Relationship Id="rId5" Type="http://schemas.openxmlformats.org/officeDocument/2006/relationships/image" Target="../media/image33.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1.xml"/><Relationship Id="rId5" Type="http://schemas.openxmlformats.org/officeDocument/2006/relationships/image" Target="../media/image94.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40.xml"/><Relationship Id="rId7" Type="http://schemas.openxmlformats.org/officeDocument/2006/relationships/image" Target="../media/image33.png"/><Relationship Id="rId2" Type="http://schemas.openxmlformats.org/officeDocument/2006/relationships/slideLayout" Target="../slideLayouts/slideLayout17.xml"/><Relationship Id="rId1" Type="http://schemas.openxmlformats.org/officeDocument/2006/relationships/tags" Target="../tags/tag6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comments" Target="../comments/commen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05.png"/><Relationship Id="rId2" Type="http://schemas.openxmlformats.org/officeDocument/2006/relationships/slideLayout" Target="../slideLayouts/slideLayout5.xml"/><Relationship Id="rId1" Type="http://schemas.openxmlformats.org/officeDocument/2006/relationships/tags" Target="../tags/tag70.xml"/><Relationship Id="rId6" Type="http://schemas.openxmlformats.org/officeDocument/2006/relationships/image" Target="../media/image104.png"/><Relationship Id="rId5" Type="http://schemas.openxmlformats.org/officeDocument/2006/relationships/image" Target="../media/image94.png"/><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80.png"/><Relationship Id="rId2" Type="http://schemas.openxmlformats.org/officeDocument/2006/relationships/slideLayout" Target="../slideLayouts/slideLayout5.xml"/><Relationship Id="rId1" Type="http://schemas.openxmlformats.org/officeDocument/2006/relationships/tags" Target="../tags/tag7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2.xml"/><Relationship Id="rId1" Type="http://schemas.openxmlformats.org/officeDocument/2006/relationships/tags" Target="../tags/tag74.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17.xml"/><Relationship Id="rId1" Type="http://schemas.openxmlformats.org/officeDocument/2006/relationships/tags" Target="../tags/tag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notesSlide" Target="../notesSlides/notesSlide7.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5.xml"/><Relationship Id="rId16" Type="http://schemas.openxmlformats.org/officeDocument/2006/relationships/image" Target="../media/image38.png"/><Relationship Id="rId1" Type="http://schemas.openxmlformats.org/officeDocument/2006/relationships/tags" Target="../tags/tag3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8.png"/><Relationship Id="rId3" Type="http://schemas.openxmlformats.org/officeDocument/2006/relationships/notesSlide" Target="../notesSlides/notesSlide8.xml"/><Relationship Id="rId7" Type="http://schemas.openxmlformats.org/officeDocument/2006/relationships/image" Target="../media/image35.png"/><Relationship Id="rId12" Type="http://schemas.openxmlformats.org/officeDocument/2006/relationships/image" Target="../media/image26.png"/><Relationship Id="rId2" Type="http://schemas.openxmlformats.org/officeDocument/2006/relationships/slideLayout" Target="../slideLayouts/slideLayout17.xml"/><Relationship Id="rId1" Type="http://schemas.openxmlformats.org/officeDocument/2006/relationships/tags" Target="../tags/tag32.xml"/><Relationship Id="rId6" Type="http://schemas.openxmlformats.org/officeDocument/2006/relationships/image" Target="../media/image41.png"/><Relationship Id="rId11" Type="http://schemas.openxmlformats.org/officeDocument/2006/relationships/image" Target="../media/image31.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2606" y="1979165"/>
            <a:ext cx="11353800" cy="2899668"/>
          </a:xfrm>
        </p:spPr>
        <p:txBody>
          <a:bodyPr rtlCol="0"/>
          <a:lstStyle/>
          <a:p>
            <a:pPr rtl="0"/>
            <a:r>
              <a:rPr lang="pt-br" dirty="0">
                <a:latin typeface="+mj-lt"/>
                <a:ea typeface="Amazon Ember" panose="02000000000000000000" pitchFamily="2" charset="0"/>
              </a:rPr>
              <a:t>Módulo 7:</a:t>
            </a:r>
            <a:r>
              <a:rPr lang="pt-br" b="1" dirty="0">
                <a:latin typeface="+mj-lt"/>
                <a:ea typeface="Amazon Ember" charset="0"/>
                <a:cs typeface="Amazon Ember" charset="0"/>
              </a:rPr>
              <a:t> </a:t>
            </a:r>
            <a:r>
              <a:rPr lang="pt-br" dirty="0">
                <a:latin typeface="+mj-lt"/>
              </a:rPr>
              <a:t>Desenvolvimento </a:t>
            </a:r>
            <a:br>
              <a:rPr lang="en-US" dirty="0">
                <a:latin typeface="+mj-lt"/>
              </a:rPr>
            </a:br>
            <a:r>
              <a:rPr lang="pt-br" dirty="0">
                <a:latin typeface="+mj-lt"/>
              </a:rPr>
              <a:t>de </a:t>
            </a:r>
            <a:r>
              <a:rPr lang="pt-br" dirty="0">
                <a:solidFill>
                  <a:srgbClr val="FFFFFF"/>
                </a:solidFill>
                <a:latin typeface="+mj-lt"/>
              </a:rPr>
              <a:t>soluções</a:t>
            </a:r>
            <a:r>
              <a:rPr lang="pt-br" dirty="0">
                <a:latin typeface="+mj-lt"/>
              </a:rPr>
              <a:t>orientadas a eventos</a:t>
            </a:r>
            <a:br>
              <a:rPr lang="en-US" dirty="0">
                <a:latin typeface="+mj-lt"/>
              </a:rPr>
            </a:br>
            <a:r>
              <a:rPr lang="pt-br" dirty="0">
                <a:latin typeface="+mj-lt"/>
              </a:rPr>
              <a:t>com o AWS Lambda</a:t>
            </a:r>
            <a:endParaRPr lang="en-US" sz="5400" dirty="0"/>
          </a:p>
        </p:txBody>
      </p:sp>
    </p:spTree>
    <p:custDataLst>
      <p:tags r:id="rId1"/>
    </p:custDataLst>
    <p:extLst>
      <p:ext uri="{BB962C8B-B14F-4D97-AF65-F5344CB8AC3E}">
        <p14:creationId xmlns:p14="http://schemas.microsoft.com/office/powerpoint/2010/main" val="329379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rtlCol="0"/>
          <a:lstStyle/>
          <a:p>
            <a:pPr rtl="0"/>
            <a:r>
              <a:rPr lang="pt-br" sz="3500" dirty="0"/>
              <a:t>O que é o AWS Lambda?</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10</a:t>
            </a:fld>
            <a:endParaRPr lang="en-US"/>
          </a:p>
        </p:txBody>
      </p:sp>
      <p:sp>
        <p:nvSpPr>
          <p:cNvPr id="5" name="Footer Placeholder 4"/>
          <p:cNvSpPr>
            <a:spLocks noGrp="1"/>
          </p:cNvSpPr>
          <p:nvPr>
            <p:ph type="ftr" sz="quarter" idx="3"/>
          </p:nvPr>
        </p:nvSpPr>
        <p:spPr>
          <a:xfrm>
            <a:off x="419100" y="6356350"/>
            <a:ext cx="5512777" cy="365125"/>
          </a:xfrm>
        </p:spPr>
        <p:txBody>
          <a:bodyPr rtlCol="0"/>
          <a:lstStyle/>
          <a:p>
            <a:pPr rtl="0"/>
            <a:r>
              <a:rPr lang="pt-br" dirty="0"/>
              <a:t>© 2020, Amazon Web Services, Inc. ou suas afiliadas. Todos os direitos reservados.</a:t>
            </a:r>
          </a:p>
        </p:txBody>
      </p:sp>
      <p:sp>
        <p:nvSpPr>
          <p:cNvPr id="6" name="TextBox 5">
            <a:extLst>
              <a:ext uri="{FF2B5EF4-FFF2-40B4-BE49-F238E27FC236}">
                <a16:creationId xmlns:a16="http://schemas.microsoft.com/office/drawing/2014/main" id="{D3E236A4-8A7D-6045-823A-DC0FA75DCAFB}"/>
              </a:ext>
            </a:extLst>
          </p:cNvPr>
          <p:cNvSpPr txBox="1"/>
          <p:nvPr/>
        </p:nvSpPr>
        <p:spPr>
          <a:xfrm>
            <a:off x="4803576" y="3234727"/>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AWS Lambda</a:t>
            </a:r>
          </a:p>
        </p:txBody>
      </p:sp>
      <p:pic>
        <p:nvPicPr>
          <p:cNvPr id="7" name="Graphic 43">
            <a:extLst>
              <a:ext uri="{FF2B5EF4-FFF2-40B4-BE49-F238E27FC236}">
                <a16:creationId xmlns:a16="http://schemas.microsoft.com/office/drawing/2014/main" id="{49BFD3E4-C3C7-C84A-A0A2-EF5E2E8D06DC}"/>
              </a:ext>
            </a:extLst>
          </p:cNvPr>
          <p:cNvPicPr>
            <a:picLocks noChangeAspect="1"/>
          </p:cNvPicPr>
          <p:nvPr/>
        </p:nvPicPr>
        <p:blipFill>
          <a:blip r:embed="rId4"/>
          <a:stretch>
            <a:fillRect/>
          </a:stretch>
        </p:blipFill>
        <p:spPr>
          <a:xfrm>
            <a:off x="5598928" y="2469745"/>
            <a:ext cx="711200" cy="711200"/>
          </a:xfrm>
          <a:prstGeom prst="rect">
            <a:avLst/>
          </a:prstGeom>
        </p:spPr>
      </p:pic>
      <p:pic>
        <p:nvPicPr>
          <p:cNvPr id="8" name="Graphic 19">
            <a:extLst>
              <a:ext uri="{FF2B5EF4-FFF2-40B4-BE49-F238E27FC236}">
                <a16:creationId xmlns:a16="http://schemas.microsoft.com/office/drawing/2014/main" id="{F255D846-642B-A942-8BEC-D0E41A406D4B}"/>
              </a:ext>
            </a:extLst>
          </p:cNvPr>
          <p:cNvPicPr>
            <a:picLocks noChangeAspect="1"/>
          </p:cNvPicPr>
          <p:nvPr/>
        </p:nvPicPr>
        <p:blipFill>
          <a:blip r:embed="rId5"/>
          <a:stretch>
            <a:fillRect/>
          </a:stretch>
        </p:blipFill>
        <p:spPr>
          <a:xfrm>
            <a:off x="8639226" y="2266545"/>
            <a:ext cx="914400" cy="914400"/>
          </a:xfrm>
          <a:prstGeom prst="rect">
            <a:avLst/>
          </a:prstGeom>
        </p:spPr>
      </p:pic>
      <p:sp>
        <p:nvSpPr>
          <p:cNvPr id="9" name="TextBox 8">
            <a:extLst>
              <a:ext uri="{FF2B5EF4-FFF2-40B4-BE49-F238E27FC236}">
                <a16:creationId xmlns:a16="http://schemas.microsoft.com/office/drawing/2014/main" id="{E9EFC06D-9785-EC48-A387-EFE9412664C6}"/>
              </a:ext>
            </a:extLst>
          </p:cNvPr>
          <p:cNvSpPr txBox="1"/>
          <p:nvPr/>
        </p:nvSpPr>
        <p:spPr>
          <a:xfrm>
            <a:off x="8329441" y="3265504"/>
            <a:ext cx="1631682" cy="338554"/>
          </a:xfrm>
          <a:prstGeom prst="rect">
            <a:avLst/>
          </a:prstGeom>
          <a:noFill/>
        </p:spPr>
        <p:txBody>
          <a:bodyPr wrap="square" rtlCol="0">
            <a:spAutoFit/>
          </a:bodyPr>
          <a:lstStyle/>
          <a:p>
            <a:pPr algn="ctr" rtl="0"/>
            <a:r>
              <a:rPr lang="pt-br" sz="1600">
                <a:solidFill>
                  <a:srgbClr val="232F3E"/>
                </a:solidFill>
                <a:latin typeface="+mj-lt"/>
              </a:rPr>
              <a:t>Serviço Externo</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6997" y="4415059"/>
            <a:ext cx="1982296" cy="1982296"/>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t="18968" b="22876"/>
          <a:stretch/>
        </p:blipFill>
        <p:spPr>
          <a:xfrm>
            <a:off x="1746275" y="2383276"/>
            <a:ext cx="1364776" cy="797669"/>
          </a:xfrm>
          <a:prstGeom prst="rect">
            <a:avLst/>
          </a:prstGeom>
        </p:spPr>
      </p:pic>
      <p:sp>
        <p:nvSpPr>
          <p:cNvPr id="12" name="TextBox 11">
            <a:extLst>
              <a:ext uri="{FF2B5EF4-FFF2-40B4-BE49-F238E27FC236}">
                <a16:creationId xmlns:a16="http://schemas.microsoft.com/office/drawing/2014/main" id="{D3E236A4-8A7D-6045-823A-DC0FA75DCAFB}"/>
              </a:ext>
            </a:extLst>
          </p:cNvPr>
          <p:cNvSpPr txBox="1"/>
          <p:nvPr/>
        </p:nvSpPr>
        <p:spPr>
          <a:xfrm>
            <a:off x="1277711" y="3234727"/>
            <a:ext cx="2301904" cy="338554"/>
          </a:xfrm>
          <a:prstGeom prst="rect">
            <a:avLst/>
          </a:prstGeom>
          <a:noFill/>
        </p:spPr>
        <p:txBody>
          <a:bodyPr wrap="square" rtlCol="0">
            <a:spAutoFit/>
          </a:bodyPr>
          <a:lstStyle/>
          <a:p>
            <a:pPr algn="ctr" rtl="0"/>
            <a:r>
              <a:rPr lang="pt-br" sz="1600">
                <a:latin typeface="+mj-lt"/>
                <a:ea typeface="Amazon Ember" panose="02000000000000000000" pitchFamily="2" charset="0"/>
              </a:rPr>
              <a:t>Origem do evento</a:t>
            </a:r>
          </a:p>
        </p:txBody>
      </p:sp>
      <p:sp>
        <p:nvSpPr>
          <p:cNvPr id="13" name="TextBox 12">
            <a:extLst>
              <a:ext uri="{FF2B5EF4-FFF2-40B4-BE49-F238E27FC236}">
                <a16:creationId xmlns:a16="http://schemas.microsoft.com/office/drawing/2014/main" id="{D3E236A4-8A7D-6045-823A-DC0FA75DCAFB}"/>
              </a:ext>
            </a:extLst>
          </p:cNvPr>
          <p:cNvSpPr txBox="1"/>
          <p:nvPr/>
        </p:nvSpPr>
        <p:spPr>
          <a:xfrm>
            <a:off x="5117441" y="6150195"/>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Código da função</a:t>
            </a:r>
          </a:p>
        </p:txBody>
      </p:sp>
      <p:cxnSp>
        <p:nvCxnSpPr>
          <p:cNvPr id="14" name="Elbow Connector 13"/>
          <p:cNvCxnSpPr/>
          <p:nvPr/>
        </p:nvCxnSpPr>
        <p:spPr>
          <a:xfrm rot="16200000" flipH="1">
            <a:off x="4148360" y="640428"/>
            <a:ext cx="86469" cy="3525865"/>
          </a:xfrm>
          <a:prstGeom prst="bentConnector3">
            <a:avLst>
              <a:gd name="adj1" fmla="val -264372"/>
            </a:avLst>
          </a:prstGeom>
          <a:ln>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3E236A4-8A7D-6045-823A-DC0FA75DCAFB}"/>
              </a:ext>
            </a:extLst>
          </p:cNvPr>
          <p:cNvSpPr txBox="1"/>
          <p:nvPr/>
        </p:nvSpPr>
        <p:spPr>
          <a:xfrm>
            <a:off x="2945093" y="1796284"/>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Invocar</a:t>
            </a:r>
          </a:p>
        </p:txBody>
      </p:sp>
      <p:cxnSp>
        <p:nvCxnSpPr>
          <p:cNvPr id="24" name="Elbow Connector 23"/>
          <p:cNvCxnSpPr>
            <a:stCxn id="12" idx="2"/>
            <a:endCxn id="6" idx="2"/>
          </p:cNvCxnSpPr>
          <p:nvPr/>
        </p:nvCxnSpPr>
        <p:spPr>
          <a:xfrm rot="16200000" flipH="1">
            <a:off x="4191595" y="1810348"/>
            <a:ext cx="12700" cy="3525865"/>
          </a:xfrm>
          <a:prstGeom prst="bentConnector3">
            <a:avLst>
              <a:gd name="adj1" fmla="val 1800000"/>
            </a:avLst>
          </a:prstGeom>
          <a:ln>
            <a:headEnd type="arrow"/>
            <a:tailEnd type="non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400800" y="2785354"/>
            <a:ext cx="2238426" cy="0"/>
          </a:xfrm>
          <a:prstGeom prst="straightConnector1">
            <a:avLst/>
          </a:prstGeom>
          <a:ln>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3E236A4-8A7D-6045-823A-DC0FA75DCAFB}"/>
              </a:ext>
            </a:extLst>
          </p:cNvPr>
          <p:cNvSpPr txBox="1"/>
          <p:nvPr/>
        </p:nvSpPr>
        <p:spPr>
          <a:xfrm>
            <a:off x="2854447" y="3828068"/>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Resposta opcional</a:t>
            </a:r>
          </a:p>
        </p:txBody>
      </p:sp>
      <p:cxnSp>
        <p:nvCxnSpPr>
          <p:cNvPr id="33" name="Straight Arrow Connector 32"/>
          <p:cNvCxnSpPr/>
          <p:nvPr/>
        </p:nvCxnSpPr>
        <p:spPr>
          <a:xfrm>
            <a:off x="6177064" y="3604058"/>
            <a:ext cx="0" cy="1066408"/>
          </a:xfrm>
          <a:prstGeom prst="straightConnector1">
            <a:avLst/>
          </a:prstGeom>
          <a:ln>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3576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latin typeface="Amazon Ember Light" panose="020B0403020204020204" pitchFamily="34" charset="0"/>
                <a:ea typeface="Amazon Ember Light" panose="020B0403020204020204" pitchFamily="34" charset="0"/>
                <a:cs typeface="Amazon Ember Light" panose="020B0403020204020204" pitchFamily="34" charset="0"/>
              </a:rPr>
              <a:t>Utilização do AWS Lambda</a:t>
            </a:r>
          </a:p>
        </p:txBody>
      </p:sp>
      <p:sp>
        <p:nvSpPr>
          <p:cNvPr id="11" name="Slide Number Placeholder 10"/>
          <p:cNvSpPr>
            <a:spLocks noGrp="1"/>
          </p:cNvSpPr>
          <p:nvPr>
            <p:ph type="sldNum" sz="quarter" idx="12"/>
          </p:nvPr>
        </p:nvSpPr>
        <p:spPr/>
        <p:txBody>
          <a:bodyPr rtlCol="0"/>
          <a:lstStyle/>
          <a:p>
            <a:pPr rtl="0"/>
            <a:fld id="{9FC43BFD-8FF7-A343-A8A6-E2338FCE8046}" type="slidenum">
              <a:rPr lang="en-US" smtClean="0"/>
              <a:pPr/>
              <a:t>11</a:t>
            </a:fld>
            <a:endParaRPr lang="en-US"/>
          </a:p>
        </p:txBody>
      </p:sp>
      <p:sp>
        <p:nvSpPr>
          <p:cNvPr id="30" name="Content Placeholder 2"/>
          <p:cNvSpPr txBox="1">
            <a:spLocks/>
          </p:cNvSpPr>
          <p:nvPr/>
        </p:nvSpPr>
        <p:spPr>
          <a:xfrm>
            <a:off x="2347533" y="4027263"/>
            <a:ext cx="3639260" cy="2310037"/>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rtl="0"/>
            <a:endParaRPr lang="en-US" sz="1867">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Content Placeholder 2"/>
          <p:cNvSpPr txBox="1">
            <a:spLocks/>
          </p:cNvSpPr>
          <p:nvPr/>
        </p:nvSpPr>
        <p:spPr>
          <a:xfrm>
            <a:off x="2374710" y="1655179"/>
            <a:ext cx="4244453" cy="4698433"/>
          </a:xfrm>
          <a:prstGeom prst="rect">
            <a:avLst/>
          </a:prstGeom>
        </p:spPr>
        <p:txBody>
          <a:bodyPr vert="horz" lIns="91440" tIns="45720" rIns="91440" bIns="45720" rtlCol="0">
            <a:noAutofit/>
          </a:bodyPr>
          <a:lstStyle>
            <a:lvl1pPr marL="344488" indent="-344488"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796925" indent="-339725"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258888" indent="-344488"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711325" indent="-33655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173288" indent="-344488"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buNone/>
            </a:pPr>
            <a:r>
              <a:rPr lang="pt-br" sz="22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Trazer o seu próprio código</a:t>
            </a:r>
            <a:endParaRPr lang="en-US" sz="2200" dirty="0">
              <a:solidFill>
                <a:schemeClr val="accent6"/>
              </a:solidFill>
              <a:latin typeface="Amazon Ember" panose="02000000000000000000"/>
              <a:ea typeface="Amazon Ember" panose="02000000000000000000" pitchFamily="2" charset="0"/>
              <a:cs typeface="Amazon Ember Light" panose="020B0403020204020204" pitchFamily="34" charset="0"/>
            </a:endParaRPr>
          </a:p>
          <a:p>
            <a:pPr rtl="0">
              <a:buFont typeface="Arial" panose="020B0604020202020204" pitchFamily="34" charset="0"/>
              <a:buChar char="•"/>
            </a:pPr>
            <a:r>
              <a:rPr lang="pt-br" sz="1800" dirty="0"/>
              <a:t>Node.js, Java, Python, .NET Core, </a:t>
            </a:r>
            <a:br>
              <a:rPr lang="pt-BR" sz="1800" dirty="0"/>
            </a:br>
            <a:r>
              <a:rPr lang="pt-br" sz="1800" dirty="0"/>
              <a:t>e Go, Ruby</a:t>
            </a:r>
          </a:p>
          <a:p>
            <a:pPr rtl="0">
              <a:buFont typeface="Arial" panose="020B0604020202020204" pitchFamily="34" charset="0"/>
              <a:buChar char="•"/>
            </a:pPr>
            <a:r>
              <a:rPr lang="pt-br" sz="1800" dirty="0"/>
              <a:t>Tempos de execução personalizados</a:t>
            </a:r>
          </a:p>
          <a:p>
            <a:pPr rtl="0">
              <a:buFont typeface="Arial" panose="020B0604020202020204" pitchFamily="34" charset="0"/>
              <a:buChar char="•"/>
            </a:pPr>
            <a:r>
              <a:rPr lang="pt-br" sz="1800" dirty="0"/>
              <a:t>Traga suas próprias bibliotecas (mesmo nativas</a:t>
            </a:r>
            <a:r>
              <a:rPr lang="pt-br" sz="1800" dirty="0">
                <a:solidFill>
                  <a:srgbClr val="000000"/>
                </a:solidFill>
              </a:rPr>
              <a:t>)</a:t>
            </a:r>
            <a:endParaRPr lang="en-US" sz="1800" dirty="0">
              <a:solidFill>
                <a:srgbClr val="000000"/>
              </a:solidFill>
              <a:latin typeface="Amazon Ember Light" panose="020B0403020204020204"/>
            </a:endParaRPr>
          </a:p>
        </p:txBody>
      </p:sp>
      <p:pic>
        <p:nvPicPr>
          <p:cNvPr id="36" name="Picture 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04609" y="1506217"/>
            <a:ext cx="1219200" cy="1219200"/>
          </a:xfrm>
          <a:prstGeom prst="rect">
            <a:avLst/>
          </a:prstGeom>
        </p:spPr>
      </p:pic>
      <p:pic>
        <p:nvPicPr>
          <p:cNvPr id="37" name="Picture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984" y="1506217"/>
            <a:ext cx="1219200" cy="1219200"/>
          </a:xfrm>
          <a:prstGeom prst="rect">
            <a:avLst/>
          </a:prstGeom>
        </p:spPr>
      </p:pic>
      <p:grpSp>
        <p:nvGrpSpPr>
          <p:cNvPr id="38" name="Group 37"/>
          <p:cNvGrpSpPr/>
          <p:nvPr/>
        </p:nvGrpSpPr>
        <p:grpSpPr>
          <a:xfrm>
            <a:off x="6412523" y="4184483"/>
            <a:ext cx="1219200" cy="1274200"/>
            <a:chOff x="4394185" y="1972271"/>
            <a:chExt cx="914400" cy="955650"/>
          </a:xfrm>
        </p:grpSpPr>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4185" y="1972271"/>
              <a:ext cx="914400" cy="914400"/>
            </a:xfrm>
            <a:prstGeom prst="rect">
              <a:avLst/>
            </a:prstGeom>
          </p:spPr>
        </p:pic>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16425" y="2535606"/>
              <a:ext cx="392315" cy="392315"/>
            </a:xfrm>
            <a:prstGeom prst="rect">
              <a:avLst/>
            </a:prstGeom>
          </p:spPr>
        </p:pic>
      </p:grpSp>
      <p:grpSp>
        <p:nvGrpSpPr>
          <p:cNvPr id="43" name="Group 42"/>
          <p:cNvGrpSpPr>
            <a:grpSpLocks noChangeAspect="1"/>
          </p:cNvGrpSpPr>
          <p:nvPr/>
        </p:nvGrpSpPr>
        <p:grpSpPr>
          <a:xfrm>
            <a:off x="836984" y="4353816"/>
            <a:ext cx="1219200" cy="858259"/>
            <a:chOff x="328925" y="2084621"/>
            <a:chExt cx="1298952" cy="738932"/>
          </a:xfrm>
        </p:grpSpPr>
        <p:pic>
          <p:nvPicPr>
            <p:cNvPr id="44" name="Picture 4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39619" y="2088231"/>
              <a:ext cx="388258" cy="388258"/>
            </a:xfrm>
            <a:prstGeom prst="rect">
              <a:avLst/>
            </a:prstGeom>
          </p:spPr>
        </p:pic>
        <p:pic>
          <p:nvPicPr>
            <p:cNvPr id="45" name="Picture 4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05735" y="2148875"/>
              <a:ext cx="327613" cy="327613"/>
            </a:xfrm>
            <a:prstGeom prst="rect">
              <a:avLst/>
            </a:prstGeom>
          </p:spPr>
        </p:pic>
        <p:grpSp>
          <p:nvGrpSpPr>
            <p:cNvPr id="46" name="Group 2822"/>
            <p:cNvGrpSpPr/>
            <p:nvPr/>
          </p:nvGrpSpPr>
          <p:grpSpPr>
            <a:xfrm>
              <a:off x="1077481" y="2535678"/>
              <a:ext cx="260585" cy="287875"/>
              <a:chOff x="0" y="0"/>
              <a:chExt cx="1394170" cy="1394170"/>
            </a:xfrm>
          </p:grpSpPr>
          <p:sp>
            <p:nvSpPr>
              <p:cNvPr id="54"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67733" tIns="67733" rIns="67733" bIns="67733" numCol="1" rtlCol="0" anchor="t">
                <a:noAutofit/>
              </a:bodyPr>
              <a:lstStyle/>
              <a:p>
                <a:pPr defTabSz="1219140" rtl="0">
                  <a:defRPr sz="1800">
                    <a:solidFill>
                      <a:srgbClr val="000000"/>
                    </a:solidFill>
                    <a:latin typeface="Calibri"/>
                    <a:ea typeface="Calibri"/>
                    <a:cs typeface="Calibri"/>
                    <a:sym typeface="Calibri"/>
                  </a:defRPr>
                </a:pPr>
                <a:endParaRPr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5" name="image11.pdf"/>
              <p:cNvPicPr/>
              <p:nvPr/>
            </p:nvPicPr>
            <p:blipFill>
              <a:blip r:embed="rId11"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47" name="Group 2822"/>
            <p:cNvGrpSpPr/>
            <p:nvPr/>
          </p:nvGrpSpPr>
          <p:grpSpPr>
            <a:xfrm>
              <a:off x="618412" y="2528866"/>
              <a:ext cx="260585" cy="287875"/>
              <a:chOff x="0" y="0"/>
              <a:chExt cx="1394170" cy="1394170"/>
            </a:xfrm>
            <a:solidFill>
              <a:schemeClr val="accent2"/>
            </a:solidFill>
          </p:grpSpPr>
          <p:sp>
            <p:nvSpPr>
              <p:cNvPr id="52"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7733" tIns="67733" rIns="67733" bIns="67733" numCol="1" rtlCol="0" anchor="t">
                <a:noAutofit/>
              </a:bodyPr>
              <a:lstStyle/>
              <a:p>
                <a:pPr defTabSz="1219140" rtl="0">
                  <a:defRPr sz="1800">
                    <a:solidFill>
                      <a:srgbClr val="000000"/>
                    </a:solidFill>
                    <a:latin typeface="Calibri"/>
                    <a:ea typeface="Calibri"/>
                    <a:cs typeface="Calibri"/>
                    <a:sym typeface="Calibri"/>
                  </a:defRPr>
                </a:pPr>
                <a:endParaRPr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3" name="image11.pdf"/>
              <p:cNvPicPr/>
              <p:nvPr/>
            </p:nvPicPr>
            <p:blipFill>
              <a:blip r:embed="rId11"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48" name="Picture 4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8925" y="2084621"/>
              <a:ext cx="402451" cy="402451"/>
            </a:xfrm>
            <a:prstGeom prst="rect">
              <a:avLst/>
            </a:prstGeom>
          </p:spPr>
        </p:pic>
        <p:pic>
          <p:nvPicPr>
            <p:cNvPr id="49" name="Picture 4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072" y="2398313"/>
              <a:ext cx="204851" cy="204851"/>
            </a:xfrm>
            <a:prstGeom prst="rect">
              <a:avLst/>
            </a:prstGeom>
          </p:spPr>
        </p:pic>
        <p:pic>
          <p:nvPicPr>
            <p:cNvPr id="50" name="Picture 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76751" y="2398955"/>
              <a:ext cx="204851" cy="204851"/>
            </a:xfrm>
            <a:prstGeom prst="rect">
              <a:avLst/>
            </a:prstGeom>
          </p:spPr>
        </p:pic>
        <p:pic>
          <p:nvPicPr>
            <p:cNvPr id="51" name="Picture 5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306722" y="2379263"/>
              <a:ext cx="204851" cy="204851"/>
            </a:xfrm>
            <a:prstGeom prst="rect">
              <a:avLst/>
            </a:prstGeom>
          </p:spPr>
        </p:pic>
      </p:grpSp>
      <p:sp>
        <p:nvSpPr>
          <p:cNvPr id="56" name="Content Placeholder 2"/>
          <p:cNvSpPr txBox="1">
            <a:spLocks/>
          </p:cNvSpPr>
          <p:nvPr/>
        </p:nvSpPr>
        <p:spPr>
          <a:xfrm>
            <a:off x="7842337" y="1655179"/>
            <a:ext cx="3638551" cy="181821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400" rtl="0">
              <a:lnSpc>
                <a:spcPct val="90000"/>
              </a:lnSpc>
              <a:spcBef>
                <a:spcPts val="1000"/>
              </a:spcBef>
            </a:pPr>
            <a:r>
              <a:rPr lang="pt-br" sz="22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Modelo de recurso simples</a:t>
            </a:r>
          </a:p>
          <a:p>
            <a:pPr marL="344488" indent="-344488" defTabSz="914400" rtl="0">
              <a:lnSpc>
                <a:spcPct val="90000"/>
              </a:lnSpc>
              <a:spcBef>
                <a:spcPts val="1000"/>
              </a:spcBef>
              <a:buFont typeface="Arial" panose="020B0604020202020204" pitchFamily="34" charset="0"/>
              <a:buChar char="•"/>
            </a:pPr>
            <a:r>
              <a:rPr lang="pt-br" sz="1800" dirty="0">
                <a:solidFill>
                  <a:srgbClr val="000000"/>
                </a:solidFill>
                <a:latin typeface="Amazon Ember Light" charset="0"/>
                <a:ea typeface="Amazon Ember Light" charset="0"/>
                <a:cs typeface="Amazon Ember Light" charset="0"/>
              </a:rPr>
              <a:t>Selecione o</a:t>
            </a:r>
            <a:r>
              <a:rPr lang="pt-br" sz="1800" dirty="0">
                <a:latin typeface="Amazon Ember Light" charset="0"/>
                <a:ea typeface="Amazon Ember Light" charset="0"/>
                <a:cs typeface="Amazon Ember Light" charset="0"/>
              </a:rPr>
              <a:t> valor de 128 MB </a:t>
            </a:r>
            <a:br>
              <a:rPr lang="pt-BR" sz="1800" dirty="0">
                <a:latin typeface="Amazon Ember Light" charset="0"/>
                <a:ea typeface="Amazon Ember Light" charset="0"/>
                <a:cs typeface="Amazon Ember Light" charset="0"/>
              </a:rPr>
            </a:br>
            <a:r>
              <a:rPr lang="pt-br" sz="1800" dirty="0">
                <a:latin typeface="Amazon Ember Light" charset="0"/>
                <a:ea typeface="Amazon Ember Light" charset="0"/>
                <a:cs typeface="Amazon Ember Light" charset="0"/>
              </a:rPr>
              <a:t>a 10 </a:t>
            </a:r>
            <a:r>
              <a:rPr lang="pt-br" sz="1800" dirty="0">
                <a:solidFill>
                  <a:srgbClr val="000000"/>
                </a:solidFill>
                <a:latin typeface="Amazon Ember Light" charset="0"/>
                <a:ea typeface="Amazon Ember Light" charset="0"/>
                <a:cs typeface="Amazon Ember Light" charset="0"/>
              </a:rPr>
              <a:t>GB</a:t>
            </a:r>
            <a:endParaRPr lang="en-US" sz="1800" dirty="0">
              <a:solidFill>
                <a:srgbClr val="000000"/>
              </a:solidFill>
              <a:latin typeface="Amazon Ember Light" panose="020B0403020204020204"/>
              <a:ea typeface="Amazon Ember Light" charset="0"/>
              <a:cs typeface="Amazon Ember Light" charset="0"/>
            </a:endParaRP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CPU e rede alocadas proporcionalmente</a:t>
            </a:r>
          </a:p>
        </p:txBody>
      </p:sp>
      <p:sp>
        <p:nvSpPr>
          <p:cNvPr id="57" name="Content Placeholder 2"/>
          <p:cNvSpPr txBox="1">
            <a:spLocks/>
          </p:cNvSpPr>
          <p:nvPr/>
        </p:nvSpPr>
        <p:spPr>
          <a:xfrm>
            <a:off x="2374711" y="4025712"/>
            <a:ext cx="3638551" cy="181821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400" rtl="0">
              <a:lnSpc>
                <a:spcPct val="90000"/>
              </a:lnSpc>
              <a:spcBef>
                <a:spcPts val="1000"/>
              </a:spcBef>
            </a:pPr>
            <a:r>
              <a:rPr lang="pt-br" sz="22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Uso flexível</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Síncrona ou assíncrona</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Integrado a outros serviços da AWS</a:t>
            </a:r>
          </a:p>
        </p:txBody>
      </p:sp>
      <p:sp>
        <p:nvSpPr>
          <p:cNvPr id="58" name="Content Placeholder 2"/>
          <p:cNvSpPr txBox="1">
            <a:spLocks/>
          </p:cNvSpPr>
          <p:nvPr/>
        </p:nvSpPr>
        <p:spPr>
          <a:xfrm>
            <a:off x="7842337" y="4025712"/>
            <a:ext cx="3638551" cy="181821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400" rtl="0">
              <a:lnSpc>
                <a:spcPct val="90000"/>
              </a:lnSpc>
              <a:spcBef>
                <a:spcPts val="1000"/>
              </a:spcBef>
            </a:pPr>
            <a:r>
              <a:rPr lang="pt-br" sz="22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Autorização flexível</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Conceder acesso seguro </a:t>
            </a:r>
            <a:br>
              <a:rPr lang="pt-BR" sz="1800" dirty="0">
                <a:latin typeface="Amazon Ember Light" charset="0"/>
                <a:ea typeface="Amazon Ember Light" charset="0"/>
                <a:cs typeface="Amazon Ember Light" charset="0"/>
              </a:rPr>
            </a:br>
            <a:r>
              <a:rPr lang="pt-br" sz="1800" dirty="0">
                <a:latin typeface="Amazon Ember Light" charset="0"/>
                <a:ea typeface="Amazon Ember Light" charset="0"/>
                <a:cs typeface="Amazon Ember Light" charset="0"/>
              </a:rPr>
              <a:t>a recursos e VPCs</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Controle refinado para invocar suas funções</a:t>
            </a:r>
          </a:p>
        </p:txBody>
      </p:sp>
      <p:sp>
        <p:nvSpPr>
          <p:cNvPr id="3" name="Footer Placeholder 2"/>
          <p:cNvSpPr>
            <a:spLocks noGrp="1"/>
          </p:cNvSpPr>
          <p:nvPr>
            <p:ph type="ftr" sz="quarter" idx="3"/>
          </p:nvPr>
        </p:nvSpPr>
        <p:spPr>
          <a:xfrm>
            <a:off x="419100" y="6356350"/>
            <a:ext cx="5149362"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00228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latin typeface="Amazon Ember Light" panose="020B0403020204020204" pitchFamily="34" charset="0"/>
                <a:ea typeface="Amazon Ember Light" panose="020B0403020204020204" pitchFamily="34" charset="0"/>
                <a:cs typeface="Amazon Ember Light" panose="020B0403020204020204" pitchFamily="34" charset="0"/>
              </a:rPr>
              <a:t>Utilização do AWS Lambda</a:t>
            </a:r>
          </a:p>
        </p:txBody>
      </p:sp>
      <p:sp>
        <p:nvSpPr>
          <p:cNvPr id="7" name="Slide Number Placeholder 6"/>
          <p:cNvSpPr>
            <a:spLocks noGrp="1"/>
          </p:cNvSpPr>
          <p:nvPr>
            <p:ph type="sldNum" sz="quarter" idx="12"/>
          </p:nvPr>
        </p:nvSpPr>
        <p:spPr/>
        <p:txBody>
          <a:bodyPr rtlCol="0"/>
          <a:lstStyle/>
          <a:p>
            <a:pPr rtl="0"/>
            <a:fld id="{9FC43BFD-8FF7-A343-A8A6-E2338FCE8046}" type="slidenum">
              <a:rPr lang="en-US" smtClean="0"/>
              <a:pPr/>
              <a:t>12</a:t>
            </a:fld>
            <a:endParaRPr lang="en-US"/>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7681" y="4325219"/>
            <a:ext cx="1219200" cy="1219200"/>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42573" y="1496484"/>
            <a:ext cx="1219200" cy="1219200"/>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2573" y="4325219"/>
            <a:ext cx="1219200" cy="1219200"/>
          </a:xfrm>
          <a:prstGeom prst="rect">
            <a:avLst/>
          </a:prstGeom>
        </p:spPr>
      </p:pic>
      <p:sp>
        <p:nvSpPr>
          <p:cNvPr id="18" name="Content Placeholder 2"/>
          <p:cNvSpPr txBox="1">
            <a:spLocks/>
          </p:cNvSpPr>
          <p:nvPr/>
        </p:nvSpPr>
        <p:spPr>
          <a:xfrm>
            <a:off x="2374711" y="1507068"/>
            <a:ext cx="3638551" cy="181821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rtl="0"/>
            <a:r>
              <a:rPr lang="pt-br" sz="22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Funções de criação</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Editor WYSIWYG ou upload de arquivo ZIP.</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IDE do AWS Cloud9</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Plugins de terceiros (Eclipse, Visual Studio, PyCharm)</a:t>
            </a:r>
          </a:p>
        </p:txBody>
      </p:sp>
      <p:sp>
        <p:nvSpPr>
          <p:cNvPr id="19" name="Content Placeholder 2"/>
          <p:cNvSpPr txBox="1">
            <a:spLocks/>
          </p:cNvSpPr>
          <p:nvPr/>
        </p:nvSpPr>
        <p:spPr>
          <a:xfrm>
            <a:off x="7842337" y="1512511"/>
            <a:ext cx="3638551" cy="265005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rtl="0"/>
            <a:r>
              <a:rPr lang="pt-br" sz="22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Monitoramento e registro em log</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Métricas para solicitações, erros e controles</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Logs incorporados no Amazon CloudWatch Logs</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Rastreamento distribuído com o AWS X-Ray</a:t>
            </a:r>
          </a:p>
        </p:txBody>
      </p:sp>
      <p:sp>
        <p:nvSpPr>
          <p:cNvPr id="20" name="Content Placeholder 2"/>
          <p:cNvSpPr txBox="1">
            <a:spLocks/>
          </p:cNvSpPr>
          <p:nvPr/>
        </p:nvSpPr>
        <p:spPr>
          <a:xfrm>
            <a:off x="2374710" y="4325219"/>
            <a:ext cx="3370997" cy="181821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rtl="0"/>
            <a:r>
              <a:rPr lang="pt-br" sz="22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Modelo de</a:t>
            </a:r>
            <a:r>
              <a:rPr lang="pt-br" sz="2200" dirty="0">
                <a:solidFill>
                  <a:srgbClr val="FF9600"/>
                </a:solidFill>
                <a:latin typeface="Amazon Ember" panose="02000000000000000000" pitchFamily="2" charset="0"/>
                <a:ea typeface="Amazon Ember" panose="02000000000000000000" pitchFamily="2" charset="0"/>
                <a:cs typeface="Amazon Ember Light" panose="020B0403020204020204" pitchFamily="34" charset="0"/>
              </a:rPr>
              <a:t> </a:t>
            </a:r>
            <a:r>
              <a:rPr lang="pt-br" sz="22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programação</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Usar processos, threads, /tmp, </a:t>
            </a:r>
            <a:r>
              <a:rPr lang="pt-br" sz="1800" dirty="0">
                <a:solidFill>
                  <a:srgbClr val="000000"/>
                </a:solidFill>
                <a:latin typeface="Amazon Ember Light" charset="0"/>
                <a:ea typeface="Amazon Ember Light" charset="0"/>
                <a:cs typeface="Amazon Ember Light" charset="0"/>
              </a:rPr>
              <a:t>soquetes</a:t>
            </a:r>
            <a:endParaRPr lang="en-US" sz="1800" dirty="0">
              <a:solidFill>
                <a:srgbClr val="000000"/>
              </a:solidFill>
              <a:latin typeface="Amazon Ember Light" panose="020B0403020204020204"/>
              <a:ea typeface="Amazon Ember Light" charset="0"/>
              <a:cs typeface="Amazon Ember Light" charset="0"/>
            </a:endParaRP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AWS SDK integrado em Python e Node.js</a:t>
            </a:r>
          </a:p>
        </p:txBody>
      </p:sp>
      <p:sp>
        <p:nvSpPr>
          <p:cNvPr id="21" name="Content Placeholder 2"/>
          <p:cNvSpPr txBox="1">
            <a:spLocks/>
          </p:cNvSpPr>
          <p:nvPr/>
        </p:nvSpPr>
        <p:spPr>
          <a:xfrm>
            <a:off x="7842337" y="4339695"/>
            <a:ext cx="3638551" cy="181821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rtl="0"/>
            <a:r>
              <a:rPr lang="pt-br" sz="22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Stateless</a:t>
            </a: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Persistir dados usando </a:t>
            </a:r>
            <a:r>
              <a:rPr lang="pt-br" sz="1800" dirty="0">
                <a:solidFill>
                  <a:srgbClr val="000000"/>
                </a:solidFill>
                <a:latin typeface="Amazon Ember Light" charset="0"/>
                <a:ea typeface="Amazon Ember Light" charset="0"/>
                <a:cs typeface="Amazon Ember Light" charset="0"/>
              </a:rPr>
              <a:t>armazenamento</a:t>
            </a:r>
            <a:r>
              <a:rPr lang="pt-br" sz="1800" dirty="0">
                <a:latin typeface="Amazon Ember Light" charset="0"/>
                <a:ea typeface="Amazon Ember Light" charset="0"/>
                <a:cs typeface="Amazon Ember Light" charset="0"/>
              </a:rPr>
              <a:t> externo</a:t>
            </a:r>
            <a:endParaRPr lang="en-US" sz="1800" dirty="0">
              <a:solidFill>
                <a:srgbClr val="000000"/>
              </a:solidFill>
              <a:latin typeface="Amazon Ember Light" panose="020B0403020204020204"/>
              <a:ea typeface="Amazon Ember Light" charset="0"/>
              <a:cs typeface="Amazon Ember Light" charset="0"/>
            </a:endParaRPr>
          </a:p>
          <a:p>
            <a:pPr marL="344488" indent="-344488" defTabSz="914400" rtl="0">
              <a:lnSpc>
                <a:spcPct val="90000"/>
              </a:lnSpc>
              <a:spcBef>
                <a:spcPts val="1000"/>
              </a:spcBef>
              <a:buFont typeface="Arial" panose="020B0604020202020204" pitchFamily="34" charset="0"/>
              <a:buChar char="•"/>
            </a:pPr>
            <a:r>
              <a:rPr lang="pt-br" sz="1800" dirty="0">
                <a:latin typeface="Amazon Ember Light" charset="0"/>
                <a:ea typeface="Amazon Ember Light" charset="0"/>
                <a:cs typeface="Amazon Ember Light" charset="0"/>
              </a:rPr>
              <a:t>Sem afinidade ou acesso </a:t>
            </a:r>
            <a:br>
              <a:rPr lang="pt-BR" sz="1800" dirty="0">
                <a:latin typeface="Amazon Ember Light" charset="0"/>
                <a:ea typeface="Amazon Ember Light" charset="0"/>
                <a:cs typeface="Amazon Ember Light" charset="0"/>
              </a:rPr>
            </a:br>
            <a:r>
              <a:rPr lang="pt-br" sz="1800" dirty="0">
                <a:latin typeface="Amazon Ember Light" charset="0"/>
                <a:ea typeface="Amazon Ember Light" charset="0"/>
                <a:cs typeface="Amazon Ember Light" charset="0"/>
              </a:rPr>
              <a:t>à </a:t>
            </a:r>
            <a:r>
              <a:rPr lang="pt-br" sz="1800" dirty="0">
                <a:solidFill>
                  <a:srgbClr val="000000"/>
                </a:solidFill>
                <a:latin typeface="Amazon Ember Light" charset="0"/>
                <a:ea typeface="Amazon Ember Light" charset="0"/>
                <a:cs typeface="Amazon Ember Light" charset="0"/>
              </a:rPr>
              <a:t>infraestrutura subjacente</a:t>
            </a:r>
            <a:endParaRPr lang="en-US" sz="1800" dirty="0">
              <a:solidFill>
                <a:srgbClr val="000000"/>
              </a:solidFill>
              <a:latin typeface="Amazon Ember Light" panose="020B0403020204020204"/>
              <a:ea typeface="Amazon Ember Light" charset="0"/>
              <a:cs typeface="Amazon Ember Light" charset="0"/>
            </a:endParaRPr>
          </a:p>
        </p:txBody>
      </p:sp>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4929" y="1506217"/>
            <a:ext cx="1311952" cy="1311952"/>
          </a:xfrm>
          <a:prstGeom prst="rect">
            <a:avLst/>
          </a:prstGeom>
        </p:spPr>
      </p:pic>
      <p:sp>
        <p:nvSpPr>
          <p:cNvPr id="3" name="Footer Placeholder 2"/>
          <p:cNvSpPr>
            <a:spLocks noGrp="1"/>
          </p:cNvSpPr>
          <p:nvPr>
            <p:ph type="ftr" sz="quarter" idx="3"/>
          </p:nvPr>
        </p:nvSpPr>
        <p:spPr>
          <a:xfrm>
            <a:off x="419100" y="6356350"/>
            <a:ext cx="4821115"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62474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48" y="140223"/>
            <a:ext cx="6432076" cy="923923"/>
          </a:xfrm>
        </p:spPr>
        <p:txBody>
          <a:bodyPr rtlCol="0">
            <a:noAutofit/>
          </a:bodyPr>
          <a:lstStyle/>
          <a:p>
            <a:pPr rtl="0"/>
            <a:r>
              <a:rPr lang="pt-br" sz="3500" dirty="0"/>
              <a:t>Triggers (gatilhos) para </a:t>
            </a:r>
            <a:r>
              <a:rPr lang="pt-br" sz="3500" dirty="0">
                <a:solidFill>
                  <a:srgbClr val="FFFFFF"/>
                </a:solidFill>
              </a:rPr>
              <a:t>funções do AWS Lambda</a:t>
            </a:r>
            <a:endParaRPr lang="en-US" sz="3500" dirty="0">
              <a:solidFill>
                <a:srgbClr val="FFFFFF"/>
              </a:solidFill>
              <a:latin typeface="Amazon Ember Light" panose="020B0403020204020204"/>
            </a:endParaRPr>
          </a:p>
        </p:txBody>
      </p:sp>
      <p:sp>
        <p:nvSpPr>
          <p:cNvPr id="3" name="Slide Number Placeholder 2"/>
          <p:cNvSpPr>
            <a:spLocks noGrp="1"/>
          </p:cNvSpPr>
          <p:nvPr>
            <p:ph type="sldNum" sz="quarter" idx="12"/>
          </p:nvPr>
        </p:nvSpPr>
        <p:spPr>
          <a:xfrm>
            <a:off x="8640561" y="6472624"/>
            <a:ext cx="2743200" cy="365125"/>
          </a:xfrm>
        </p:spPr>
        <p:txBody>
          <a:bodyPr rtlCol="0"/>
          <a:lstStyle/>
          <a:p>
            <a:pPr rtl="0"/>
            <a:fld id="{9FC43BFD-8FF7-A343-A8A6-E2338FCE8046}" type="slidenum">
              <a:rPr lang="en-US" smtClean="0"/>
              <a:pPr/>
              <a:t>13</a:t>
            </a:fld>
            <a:endParaRPr lang="en-US"/>
          </a:p>
        </p:txBody>
      </p:sp>
      <p:cxnSp>
        <p:nvCxnSpPr>
          <p:cNvPr id="71" name="Straight Connector 70">
            <a:extLst>
              <a:ext uri="{FF2B5EF4-FFF2-40B4-BE49-F238E27FC236}">
                <a16:creationId xmlns:a16="http://schemas.microsoft.com/office/drawing/2014/main" id="{FEF650E9-84A2-8B41-BCB5-D3AAED32AE59}"/>
              </a:ext>
            </a:extLst>
          </p:cNvPr>
          <p:cNvCxnSpPr>
            <a:cxnSpLocks/>
          </p:cNvCxnSpPr>
          <p:nvPr/>
        </p:nvCxnSpPr>
        <p:spPr>
          <a:xfrm>
            <a:off x="11315381" y="3380755"/>
            <a:ext cx="0" cy="683052"/>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18213" y="2117641"/>
            <a:ext cx="1618327" cy="477966"/>
          </a:xfrm>
          <a:prstGeom prst="rect">
            <a:avLst/>
          </a:prstGeom>
          <a:noFill/>
        </p:spPr>
        <p:txBody>
          <a:bodyPr wrap="square" lIns="0" tIns="0" rIns="0" bIns="0" rtlCol="0" anchor="t">
            <a:noAutofit/>
          </a:bodyPr>
          <a:lstStyle/>
          <a:p>
            <a:pPr algn="ctr" rtl="0"/>
            <a:r>
              <a:rPr lang="pt-br" sz="1600">
                <a:ea typeface="Amazon Ember" panose="02000000000000000000" pitchFamily="2" charset="0"/>
                <a:cs typeface="Amazon Ember" panose="020B0603020204020204" pitchFamily="34" charset="0"/>
              </a:rPr>
              <a:t>Application Load Balancer</a:t>
            </a:r>
          </a:p>
        </p:txBody>
      </p:sp>
      <p:sp>
        <p:nvSpPr>
          <p:cNvPr id="18" name="Footer Placeholder 17"/>
          <p:cNvSpPr>
            <a:spLocks noGrp="1"/>
          </p:cNvSpPr>
          <p:nvPr>
            <p:ph type="ftr" sz="quarter" idx="3"/>
          </p:nvPr>
        </p:nvSpPr>
        <p:spPr>
          <a:xfrm>
            <a:off x="419100" y="6356350"/>
            <a:ext cx="4821115" cy="365125"/>
          </a:xfrm>
        </p:spPr>
        <p:txBody>
          <a:bodyPr rtlCol="0"/>
          <a:lstStyle/>
          <a:p>
            <a:pPr rtl="0"/>
            <a:r>
              <a:rPr lang="pt-br" dirty="0"/>
              <a:t>© 2020, Amazon Web Services, Inc. ou suas afiliadas. Todos os direitos reservados.</a:t>
            </a:r>
          </a:p>
        </p:txBody>
      </p:sp>
      <p:sp>
        <p:nvSpPr>
          <p:cNvPr id="100" name="TextBox 99"/>
          <p:cNvSpPr txBox="1"/>
          <p:nvPr/>
        </p:nvSpPr>
        <p:spPr>
          <a:xfrm>
            <a:off x="628520" y="2117641"/>
            <a:ext cx="1186053" cy="246221"/>
          </a:xfrm>
          <a:prstGeom prst="rect">
            <a:avLst/>
          </a:prstGeom>
          <a:noFill/>
        </p:spPr>
        <p:txBody>
          <a:bodyPr wrap="square" lIns="0" tIns="0" rIns="0" bIns="0" rtlCol="0">
            <a:spAutoFit/>
          </a:bodyPr>
          <a:lstStyle/>
          <a:p>
            <a:pPr algn="ctr" rtl="0"/>
            <a:r>
              <a:rPr lang="pt-br" sz="1600">
                <a:ea typeface="Amazon Ember" panose="020B0603020204020204" pitchFamily="34" charset="0"/>
                <a:cs typeface="Amazon Ember" panose="020B0603020204020204" pitchFamily="34" charset="0"/>
              </a:rPr>
              <a:t>Amazon S3</a:t>
            </a:r>
          </a:p>
        </p:txBody>
      </p:sp>
      <p:pic>
        <p:nvPicPr>
          <p:cNvPr id="101" name="Graphic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946" y="1362889"/>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223835" y="3489641"/>
            <a:ext cx="1995423" cy="246221"/>
          </a:xfrm>
          <a:prstGeom prst="rect">
            <a:avLst/>
          </a:prstGeom>
          <a:noFill/>
        </p:spPr>
        <p:txBody>
          <a:bodyPr wrap="square" lIns="0" tIns="0" rIns="0" bIns="0" rtlCol="0">
            <a:spAutoFit/>
          </a:bodyPr>
          <a:lstStyle/>
          <a:p>
            <a:pPr algn="ctr" rtl="0"/>
            <a:r>
              <a:rPr lang="pt-br" sz="1600">
                <a:ea typeface="Amazon Ember" panose="020B0603020204020204" pitchFamily="34" charset="0"/>
                <a:cs typeface="Amazon Ember" panose="020B0603020204020204" pitchFamily="34" charset="0"/>
              </a:rPr>
              <a:t>Amazon Kinesis</a:t>
            </a:r>
          </a:p>
        </p:txBody>
      </p:sp>
      <p:pic>
        <p:nvPicPr>
          <p:cNvPr id="99" name="Graphic 1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946" y="2690606"/>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122433" y="4886936"/>
            <a:ext cx="2257268" cy="246221"/>
          </a:xfrm>
          <a:prstGeom prst="rect">
            <a:avLst/>
          </a:prstGeom>
          <a:noFill/>
        </p:spPr>
        <p:txBody>
          <a:bodyPr wrap="square" lIns="0" tIns="0" rIns="0" bIns="0" rtlCol="0">
            <a:spAutoFit/>
          </a:bodyPr>
          <a:lstStyle/>
          <a:p>
            <a:pPr algn="ctr" rtl="0"/>
            <a:r>
              <a:rPr lang="pt-br" sz="1600">
                <a:ea typeface="Amazon Ember" panose="020B0603020204020204" pitchFamily="34" charset="0"/>
                <a:cs typeface="Amazon Ember" panose="020B0603020204020204" pitchFamily="34" charset="0"/>
              </a:rPr>
              <a:t>AWS CloudFormation</a:t>
            </a:r>
          </a:p>
        </p:txBody>
      </p:sp>
      <p:pic>
        <p:nvPicPr>
          <p:cNvPr id="97" name="Graphic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467" y="4102024"/>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285411" y="6115131"/>
            <a:ext cx="1931312" cy="246221"/>
          </a:xfrm>
          <a:prstGeom prst="rect">
            <a:avLst/>
          </a:prstGeom>
          <a:noFill/>
        </p:spPr>
        <p:txBody>
          <a:bodyPr wrap="square" lIns="0" tIns="0" rIns="0" bIns="0" rtlCol="0">
            <a:spAutoFit/>
          </a:bodyPr>
          <a:lstStyle/>
          <a:p>
            <a:pPr algn="ctr" rtl="0"/>
            <a:r>
              <a:rPr lang="pt-br" sz="1600">
                <a:ea typeface="Amazon Ember" panose="020B0603020204020204" pitchFamily="34" charset="0"/>
                <a:cs typeface="Amazon Ember" panose="020B0603020204020204" pitchFamily="34" charset="0"/>
              </a:rPr>
              <a:t>AWS CodeCommit</a:t>
            </a:r>
          </a:p>
        </p:txBody>
      </p:sp>
      <p:pic>
        <p:nvPicPr>
          <p:cNvPr id="95" name="Graphic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467" y="5328629"/>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87"/>
          <p:cNvSpPr txBox="1"/>
          <p:nvPr/>
        </p:nvSpPr>
        <p:spPr>
          <a:xfrm>
            <a:off x="2493865" y="2117641"/>
            <a:ext cx="2267241" cy="246221"/>
          </a:xfrm>
          <a:prstGeom prst="rect">
            <a:avLst/>
          </a:prstGeom>
          <a:noFill/>
        </p:spPr>
        <p:txBody>
          <a:bodyPr wrap="square" lIns="0" tIns="0" rIns="0" bIns="0" rtlCol="0">
            <a:spAutoFit/>
          </a:bodyPr>
          <a:lstStyle/>
          <a:p>
            <a:pPr algn="ctr" rtl="0"/>
            <a:r>
              <a:rPr lang="pt-br" sz="1600">
                <a:ea typeface="Amazon Ember" panose="020B0603020204020204" pitchFamily="34" charset="0"/>
                <a:cs typeface="Amazon Ember" panose="020B0603020204020204" pitchFamily="34" charset="0"/>
              </a:rPr>
              <a:t>Amazon DynamoDB</a:t>
            </a:r>
            <a:endParaRPr lang="en-US" sz="1600">
              <a:ea typeface="Amazon Ember" panose="020B0603020204020204" pitchFamily="34" charset="0"/>
              <a:cs typeface="Amazon Ember" panose="020B0603020204020204" pitchFamily="34" charset="0"/>
            </a:endParaRPr>
          </a:p>
        </p:txBody>
      </p:sp>
      <p:pic>
        <p:nvPicPr>
          <p:cNvPr id="89" name="Graphic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1885" y="1362889"/>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85"/>
          <p:cNvSpPr txBox="1"/>
          <p:nvPr/>
        </p:nvSpPr>
        <p:spPr>
          <a:xfrm>
            <a:off x="2648204" y="3489641"/>
            <a:ext cx="1958562" cy="246221"/>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pPr rtl="0"/>
            <a:r>
              <a:rPr lang="pt-br" sz="1600">
                <a:latin typeface="+mn-lt"/>
                <a:ea typeface="Amazon Ember" panose="020B0603020204020204" pitchFamily="34" charset="0"/>
                <a:cs typeface="Amazon Ember" panose="020B0603020204020204" pitchFamily="34" charset="0"/>
              </a:rPr>
              <a:t>Amazon Cognito</a:t>
            </a:r>
          </a:p>
        </p:txBody>
      </p:sp>
      <p:pic>
        <p:nvPicPr>
          <p:cNvPr id="87" name="Graphic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1885" y="2690606"/>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83"/>
          <p:cNvSpPr txBox="1"/>
          <p:nvPr/>
        </p:nvSpPr>
        <p:spPr>
          <a:xfrm>
            <a:off x="2742475" y="4886936"/>
            <a:ext cx="1829063" cy="246221"/>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pPr rtl="0"/>
            <a:r>
              <a:rPr lang="pt-br" sz="1600">
                <a:latin typeface="+mn-lt"/>
                <a:ea typeface="Amazon Ember" panose="020B0603020204020204" pitchFamily="34" charset="0"/>
                <a:cs typeface="Amazon Ember" panose="020B0603020204020204" pitchFamily="34" charset="0"/>
              </a:rPr>
              <a:t>AWS CloudTrail</a:t>
            </a:r>
            <a:endParaRPr lang="en-US" sz="1600">
              <a:latin typeface="+mn-lt"/>
              <a:ea typeface="Amazon Ember" panose="020B0603020204020204" pitchFamily="34" charset="0"/>
              <a:cs typeface="Amazon Ember" panose="020B0603020204020204" pitchFamily="34" charset="0"/>
            </a:endParaRPr>
          </a:p>
        </p:txBody>
      </p:sp>
      <p:pic>
        <p:nvPicPr>
          <p:cNvPr id="85" name="Graphic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1406" y="4102024"/>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81"/>
          <p:cNvSpPr txBox="1"/>
          <p:nvPr/>
        </p:nvSpPr>
        <p:spPr>
          <a:xfrm>
            <a:off x="2564715" y="6115131"/>
            <a:ext cx="2184583" cy="246221"/>
          </a:xfrm>
          <a:prstGeom prst="rect">
            <a:avLst/>
          </a:prstGeom>
          <a:noFill/>
        </p:spPr>
        <p:txBody>
          <a:bodyPr wrap="square" lIns="0" tIns="0" rIns="0" bIns="0" rtlCol="0">
            <a:spAutoFit/>
          </a:bodyPr>
          <a:lstStyle/>
          <a:p>
            <a:pPr algn="ctr" rtl="0"/>
            <a:r>
              <a:rPr lang="pt-br" sz="1600">
                <a:ea typeface="Amazon Ember" panose="020B0603020204020204" pitchFamily="34" charset="0"/>
                <a:cs typeface="Amazon Ember" panose="020B0603020204020204" pitchFamily="34" charset="0"/>
              </a:rPr>
              <a:t>Amazon CloudWatch</a:t>
            </a:r>
            <a:endParaRPr lang="en-US" sz="1600">
              <a:ea typeface="Amazon Ember" panose="020B0603020204020204" pitchFamily="34" charset="0"/>
              <a:cs typeface="Amazon Ember" panose="020B0603020204020204" pitchFamily="34" charset="0"/>
            </a:endParaRPr>
          </a:p>
        </p:txBody>
      </p:sp>
      <p:pic>
        <p:nvPicPr>
          <p:cNvPr id="83" name="Graphic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1406" y="5328629"/>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TextBox 129"/>
          <p:cNvSpPr txBox="1"/>
          <p:nvPr/>
        </p:nvSpPr>
        <p:spPr>
          <a:xfrm>
            <a:off x="7983898" y="3489641"/>
            <a:ext cx="1104618" cy="246221"/>
          </a:xfrm>
          <a:prstGeom prst="rect">
            <a:avLst/>
          </a:prstGeom>
          <a:noFill/>
        </p:spPr>
        <p:txBody>
          <a:bodyPr wrap="square" lIns="0" tIns="0" rIns="0" bIns="0" rtlCol="0" anchor="t" anchorCtr="0">
            <a:spAutoFit/>
          </a:bodyPr>
          <a:lstStyle>
            <a:defPPr>
              <a:defRPr lang="en-US"/>
            </a:defPPr>
            <a:lvl1pPr algn="ctr">
              <a:defRPr sz="1000">
                <a:latin typeface="Helvetica Neue"/>
                <a:cs typeface="Helvetica Neue"/>
              </a:defRPr>
            </a:lvl1pPr>
          </a:lstStyle>
          <a:p>
            <a:pPr rtl="0"/>
            <a:r>
              <a:rPr lang="pt-br" sz="1600">
                <a:latin typeface="+mn-lt"/>
                <a:ea typeface="Amazon Ember" panose="020B0603020204020204" pitchFamily="34" charset="0"/>
                <a:cs typeface="Amazon Ember" panose="020B0603020204020204" pitchFamily="34" charset="0"/>
              </a:rPr>
              <a:t>AWS IoT</a:t>
            </a:r>
          </a:p>
        </p:txBody>
      </p:sp>
      <p:pic>
        <p:nvPicPr>
          <p:cNvPr id="131" name="Graphic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0607" y="2690606"/>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127"/>
          <p:cNvSpPr txBox="1"/>
          <p:nvPr/>
        </p:nvSpPr>
        <p:spPr>
          <a:xfrm>
            <a:off x="7693509" y="2117641"/>
            <a:ext cx="1524544" cy="246221"/>
          </a:xfrm>
          <a:prstGeom prst="rect">
            <a:avLst/>
          </a:prstGeom>
          <a:noFill/>
        </p:spPr>
        <p:txBody>
          <a:bodyPr wrap="square" lIns="0" tIns="0" rIns="0" bIns="0" rtlCol="0" anchor="t" anchorCtr="0">
            <a:spAutoFit/>
          </a:bodyPr>
          <a:lstStyle>
            <a:defPPr>
              <a:defRPr lang="en-US"/>
            </a:defPPr>
            <a:lvl1pPr algn="ctr">
              <a:defRPr sz="1000">
                <a:latin typeface="Helvetica Neue"/>
                <a:cs typeface="Helvetica Neue"/>
              </a:defRPr>
            </a:lvl1pPr>
          </a:lstStyle>
          <a:p>
            <a:pPr rtl="0"/>
            <a:r>
              <a:rPr lang="pt-br" sz="1600">
                <a:latin typeface="+mn-lt"/>
                <a:ea typeface="Amazon Ember" panose="020B0603020204020204" pitchFamily="34" charset="0"/>
                <a:cs typeface="Amazon Ember" panose="020B0603020204020204" pitchFamily="34" charset="0"/>
              </a:rPr>
              <a:t>Amazon Alexa</a:t>
            </a:r>
          </a:p>
        </p:txBody>
      </p:sp>
      <p:pic>
        <p:nvPicPr>
          <p:cNvPr id="129" name="Graphic 119">
            <a:extLst>
              <a:ext uri="{FF2B5EF4-FFF2-40B4-BE49-F238E27FC236}">
                <a16:creationId xmlns:a16="http://schemas.microsoft.com/office/drawing/2014/main" id="{B39AA2D6-5245-D649-B2D0-D1F17FEAB1AE}"/>
              </a:ext>
            </a:extLst>
          </p:cNvPr>
          <p:cNvPicPr>
            <a:picLocks noChangeAspect="1"/>
          </p:cNvPicPr>
          <p:nvPr/>
        </p:nvPicPr>
        <p:blipFill>
          <a:blip r:embed="rId13"/>
          <a:stretch>
            <a:fillRect/>
          </a:stretch>
        </p:blipFill>
        <p:spPr>
          <a:xfrm>
            <a:off x="8011694" y="1274402"/>
            <a:ext cx="888174" cy="888174"/>
          </a:xfrm>
          <a:prstGeom prst="rect">
            <a:avLst/>
          </a:prstGeom>
        </p:spPr>
      </p:pic>
      <p:sp>
        <p:nvSpPr>
          <p:cNvPr id="126" name="TextBox 125"/>
          <p:cNvSpPr txBox="1"/>
          <p:nvPr/>
        </p:nvSpPr>
        <p:spPr>
          <a:xfrm>
            <a:off x="7908081" y="4886936"/>
            <a:ext cx="1337667" cy="246221"/>
          </a:xfrm>
          <a:prstGeom prst="rect">
            <a:avLst/>
          </a:prstGeom>
          <a:noFill/>
        </p:spPr>
        <p:txBody>
          <a:bodyPr wrap="square" lIns="0" tIns="0" rIns="0" bIns="0" rtlCol="0">
            <a:spAutoFit/>
          </a:bodyPr>
          <a:lstStyle/>
          <a:p>
            <a:pPr algn="ctr" rtl="0"/>
            <a:r>
              <a:rPr lang="pt-br" sz="1600">
                <a:ea typeface="Amazon Ember" panose="020B0603020204020204" pitchFamily="34" charset="0"/>
                <a:cs typeface="Amazon Ember" panose="020B0603020204020204" pitchFamily="34" charset="0"/>
              </a:rPr>
              <a:t>Amazon SNS</a:t>
            </a:r>
          </a:p>
        </p:txBody>
      </p:sp>
      <p:pic>
        <p:nvPicPr>
          <p:cNvPr id="127" name="Graphic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21314" y="4102024"/>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TextBox 123"/>
          <p:cNvSpPr txBox="1"/>
          <p:nvPr/>
        </p:nvSpPr>
        <p:spPr>
          <a:xfrm>
            <a:off x="7781966" y="6115131"/>
            <a:ext cx="1589897" cy="186758"/>
          </a:xfrm>
          <a:prstGeom prst="rect">
            <a:avLst/>
          </a:prstGeom>
          <a:noFill/>
        </p:spPr>
        <p:txBody>
          <a:bodyPr wrap="square" lIns="0" tIns="0" rIns="0" bIns="0" rtlCol="0" anchor="t">
            <a:noAutofit/>
          </a:bodyPr>
          <a:lstStyle/>
          <a:p>
            <a:pPr algn="ctr" rtl="0"/>
            <a:r>
              <a:rPr lang="pt-br" sz="1600" dirty="0">
                <a:ea typeface="Amazon Ember" panose="020B0603020204020204" pitchFamily="34" charset="0"/>
                <a:cs typeface="Amazon Ember" panose="020B0603020204020204" pitchFamily="34" charset="0"/>
              </a:rPr>
              <a:t>Amazon</a:t>
            </a:r>
            <a:r>
              <a:rPr lang="pt-BR" sz="1600" dirty="0">
                <a:ea typeface="Amazon Ember" panose="020B0603020204020204" pitchFamily="34" charset="0"/>
                <a:cs typeface="Amazon Ember" panose="020B0603020204020204" pitchFamily="34" charset="0"/>
              </a:rPr>
              <a:t> </a:t>
            </a:r>
            <a:r>
              <a:rPr lang="pt-br" sz="1600" dirty="0">
                <a:ea typeface="Amazon Ember" panose="020B0603020204020204" pitchFamily="34" charset="0"/>
                <a:cs typeface="Amazon Ember" panose="020B0603020204020204" pitchFamily="34" charset="0"/>
              </a:rPr>
              <a:t>SQS</a:t>
            </a:r>
          </a:p>
        </p:txBody>
      </p:sp>
      <p:pic>
        <p:nvPicPr>
          <p:cNvPr id="125" name="Graphic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21314" y="5328629"/>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TextBox 117"/>
          <p:cNvSpPr txBox="1"/>
          <p:nvPr/>
        </p:nvSpPr>
        <p:spPr>
          <a:xfrm>
            <a:off x="5014393" y="3489641"/>
            <a:ext cx="2475476" cy="246221"/>
          </a:xfrm>
          <a:prstGeom prst="rect">
            <a:avLst/>
          </a:prstGeom>
          <a:noFill/>
        </p:spPr>
        <p:txBody>
          <a:bodyPr wrap="square" lIns="0" tIns="0" rIns="0" bIns="0" rtlCol="0" anchor="t" anchorCtr="0">
            <a:spAutoFit/>
          </a:bodyPr>
          <a:lstStyle>
            <a:defPPr>
              <a:defRPr lang="en-US"/>
            </a:defPPr>
            <a:lvl1pPr algn="ctr">
              <a:defRPr sz="1000">
                <a:latin typeface="Helvetica Neue"/>
                <a:cs typeface="Helvetica Neue"/>
              </a:defRPr>
            </a:lvl1pPr>
          </a:lstStyle>
          <a:p>
            <a:pPr rtl="0"/>
            <a:r>
              <a:rPr lang="pt-br" sz="1600">
                <a:latin typeface="+mn-lt"/>
                <a:ea typeface="Amazon Ember" panose="020B0603020204020204" pitchFamily="34" charset="0"/>
                <a:cs typeface="Amazon Ember" panose="020B0603020204020204" pitchFamily="34" charset="0"/>
              </a:rPr>
              <a:t>Amazon API Gateway</a:t>
            </a:r>
          </a:p>
        </p:txBody>
      </p:sp>
      <p:pic>
        <p:nvPicPr>
          <p:cNvPr id="119" name="Graphic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96531" y="2690606"/>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TextBox 119"/>
          <p:cNvSpPr txBox="1"/>
          <p:nvPr/>
        </p:nvSpPr>
        <p:spPr>
          <a:xfrm>
            <a:off x="5202196" y="2117641"/>
            <a:ext cx="2099870" cy="309404"/>
          </a:xfrm>
          <a:prstGeom prst="rect">
            <a:avLst/>
          </a:prstGeom>
          <a:noFill/>
        </p:spPr>
        <p:txBody>
          <a:bodyPr wrap="square" lIns="0" tIns="0" rIns="0" bIns="0" rtlCol="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1600">
                <a:ea typeface="Amazon Ember" panose="020B0603020204020204" pitchFamily="34" charset="0"/>
                <a:cs typeface="Amazon Ember" panose="020B0603020204020204" pitchFamily="34" charset="0"/>
              </a:rPr>
              <a:t>AWS Step Functions</a:t>
            </a:r>
          </a:p>
        </p:txBody>
      </p:sp>
      <p:pic>
        <p:nvPicPr>
          <p:cNvPr id="117" name="Graphic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96531" y="1362889"/>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TextBox 113"/>
          <p:cNvSpPr txBox="1"/>
          <p:nvPr/>
        </p:nvSpPr>
        <p:spPr>
          <a:xfrm>
            <a:off x="5353609" y="4886936"/>
            <a:ext cx="1834715" cy="246221"/>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pPr rtl="0"/>
            <a:r>
              <a:rPr lang="pt-br" sz="1600">
                <a:latin typeface="+mn-lt"/>
                <a:ea typeface="Amazon Ember" panose="020B0603020204020204" pitchFamily="34" charset="0"/>
                <a:cs typeface="Amazon Ember" panose="020B0603020204020204" pitchFamily="34" charset="0"/>
              </a:rPr>
              <a:t>Amazon SES</a:t>
            </a:r>
          </a:p>
        </p:txBody>
      </p:sp>
      <p:pic>
        <p:nvPicPr>
          <p:cNvPr id="115" name="Graphic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15366" y="4102024"/>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p:cNvSpPr txBox="1"/>
          <p:nvPr/>
        </p:nvSpPr>
        <p:spPr>
          <a:xfrm>
            <a:off x="5602133" y="6115131"/>
            <a:ext cx="1337667" cy="492443"/>
          </a:xfrm>
          <a:prstGeom prst="rect">
            <a:avLst/>
          </a:prstGeom>
          <a:noFill/>
        </p:spPr>
        <p:txBody>
          <a:bodyPr wrap="square" lIns="0" tIns="0" rIns="0" bIns="0" rtlCol="0">
            <a:spAutoFit/>
          </a:bodyPr>
          <a:lstStyle/>
          <a:p>
            <a:pPr algn="ctr" rtl="0"/>
            <a:r>
              <a:rPr lang="pt-br" sz="1600" dirty="0">
                <a:ea typeface="Amazon Ember" panose="020B0603020204020204" pitchFamily="34" charset="0"/>
                <a:cs typeface="Amazon Ember" panose="020B0603020204020204" pitchFamily="34" charset="0"/>
              </a:rPr>
              <a:t>Eventos do CloudWatch.</a:t>
            </a:r>
          </a:p>
        </p:txBody>
      </p:sp>
      <p:pic>
        <p:nvPicPr>
          <p:cNvPr id="113" name="Graphic 48">
            <a:extLst>
              <a:ext uri="{FF2B5EF4-FFF2-40B4-BE49-F238E27FC236}">
                <a16:creationId xmlns:a16="http://schemas.microsoft.com/office/drawing/2014/main" id="{B9191B72-CC41-9D43-BC9A-5DF6063F81F0}"/>
              </a:ext>
            </a:extLst>
          </p:cNvPr>
          <p:cNvPicPr>
            <a:picLocks noChangeAspect="1"/>
          </p:cNvPicPr>
          <p:nvPr/>
        </p:nvPicPr>
        <p:blipFill>
          <a:blip r:embed="rId19"/>
          <a:stretch>
            <a:fillRect/>
          </a:stretch>
        </p:blipFill>
        <p:spPr>
          <a:xfrm>
            <a:off x="5913776" y="5328629"/>
            <a:ext cx="714380" cy="714380"/>
          </a:xfrm>
          <a:prstGeom prst="rect">
            <a:avLst/>
          </a:prstGeom>
        </p:spPr>
      </p:pic>
      <p:pic>
        <p:nvPicPr>
          <p:cNvPr id="132" name="Graphic 16">
            <a:extLst>
              <a:ext uri="{FF2B5EF4-FFF2-40B4-BE49-F238E27FC236}">
                <a16:creationId xmlns:a16="http://schemas.microsoft.com/office/drawing/2014/main" id="{AFF3E384-5323-E34C-B993-B4799080787C}"/>
              </a:ext>
            </a:extLst>
          </p:cNvPr>
          <p:cNvPicPr>
            <a:picLocks noChangeAspect="1"/>
          </p:cNvPicPr>
          <p:nvPr/>
        </p:nvPicPr>
        <p:blipFill>
          <a:blip r:embed="rId20"/>
          <a:stretch>
            <a:fillRect/>
          </a:stretch>
        </p:blipFill>
        <p:spPr>
          <a:xfrm>
            <a:off x="10370760" y="1361873"/>
            <a:ext cx="713232" cy="713232"/>
          </a:xfrm>
          <a:prstGeom prst="rect">
            <a:avLst/>
          </a:prstGeom>
        </p:spPr>
      </p:pic>
      <p:sp>
        <p:nvSpPr>
          <p:cNvPr id="135" name="TextBox 134">
            <a:extLst>
              <a:ext uri="{FF2B5EF4-FFF2-40B4-BE49-F238E27FC236}">
                <a16:creationId xmlns:a16="http://schemas.microsoft.com/office/drawing/2014/main" id="{396F25D3-DA1D-C84F-A5BE-7979DECFB17F}"/>
              </a:ext>
            </a:extLst>
          </p:cNvPr>
          <p:cNvSpPr txBox="1"/>
          <p:nvPr/>
        </p:nvSpPr>
        <p:spPr>
          <a:xfrm>
            <a:off x="9576424" y="3489641"/>
            <a:ext cx="2301904" cy="523220"/>
          </a:xfrm>
          <a:prstGeom prst="rect">
            <a:avLst/>
          </a:prstGeom>
          <a:noFill/>
        </p:spPr>
        <p:txBody>
          <a:bodyPr wrap="square" rtlCol="0">
            <a:spAutoFit/>
          </a:bodyPr>
          <a:lstStyle/>
          <a:p>
            <a:pPr algn="ctr" rtl="0"/>
            <a:r>
              <a:rPr lang="pt-br" sz="1400"/>
              <a:t>https://  via</a:t>
            </a:r>
            <a:br>
              <a:rPr lang="en-US" sz="1400"/>
            </a:br>
            <a:r>
              <a:rPr lang="pt-br" sz="1400"/>
              <a:t>Amazon API Gateway</a:t>
            </a:r>
          </a:p>
        </p:txBody>
      </p:sp>
      <p:pic>
        <p:nvPicPr>
          <p:cNvPr id="136" name="Graphic 16">
            <a:extLst>
              <a:ext uri="{FF2B5EF4-FFF2-40B4-BE49-F238E27FC236}">
                <a16:creationId xmlns:a16="http://schemas.microsoft.com/office/drawing/2014/main" id="{A5220F94-1E30-2946-9A46-D4628BA89C1B}"/>
              </a:ext>
            </a:extLst>
          </p:cNvPr>
          <p:cNvPicPr>
            <a:picLocks noChangeAspect="1"/>
          </p:cNvPicPr>
          <p:nvPr/>
        </p:nvPicPr>
        <p:blipFill>
          <a:blip r:embed="rId21"/>
          <a:stretch>
            <a:fillRect/>
          </a:stretch>
        </p:blipFill>
        <p:spPr>
          <a:xfrm>
            <a:off x="10371776" y="2690606"/>
            <a:ext cx="711200" cy="711200"/>
          </a:xfrm>
          <a:prstGeom prst="rect">
            <a:avLst/>
          </a:prstGeom>
        </p:spPr>
      </p:pic>
      <p:sp>
        <p:nvSpPr>
          <p:cNvPr id="137" name="TextBox 136">
            <a:extLst>
              <a:ext uri="{FF2B5EF4-FFF2-40B4-BE49-F238E27FC236}">
                <a16:creationId xmlns:a16="http://schemas.microsoft.com/office/drawing/2014/main" id="{396F25D3-DA1D-C84F-A5BE-7979DECFB17F}"/>
              </a:ext>
            </a:extLst>
          </p:cNvPr>
          <p:cNvSpPr txBox="1"/>
          <p:nvPr/>
        </p:nvSpPr>
        <p:spPr>
          <a:xfrm>
            <a:off x="9576424" y="4886936"/>
            <a:ext cx="2301904" cy="584775"/>
          </a:xfrm>
          <a:prstGeom prst="rect">
            <a:avLst/>
          </a:prstGeom>
          <a:noFill/>
        </p:spPr>
        <p:txBody>
          <a:bodyPr wrap="square" rtlCol="0">
            <a:spAutoFit/>
          </a:bodyPr>
          <a:lstStyle/>
          <a:p>
            <a:pPr algn="ctr" rtl="0"/>
            <a:r>
              <a:rPr lang="pt-br" sz="1600" dirty="0"/>
              <a:t>AWS SDKs via</a:t>
            </a:r>
            <a:br>
              <a:rPr lang="en-US" sz="1600" dirty="0"/>
            </a:br>
            <a:r>
              <a:rPr lang="pt-br" sz="1600" dirty="0"/>
              <a:t>Amazon API Gateway</a:t>
            </a:r>
          </a:p>
        </p:txBody>
      </p:sp>
      <p:pic>
        <p:nvPicPr>
          <p:cNvPr id="138" name="Graphic 16">
            <a:extLst>
              <a:ext uri="{FF2B5EF4-FFF2-40B4-BE49-F238E27FC236}">
                <a16:creationId xmlns:a16="http://schemas.microsoft.com/office/drawing/2014/main" id="{A5220F94-1E30-2946-9A46-D4628BA89C1B}"/>
              </a:ext>
            </a:extLst>
          </p:cNvPr>
          <p:cNvPicPr>
            <a:picLocks noChangeAspect="1"/>
          </p:cNvPicPr>
          <p:nvPr/>
        </p:nvPicPr>
        <p:blipFill>
          <a:blip r:embed="rId21"/>
          <a:stretch>
            <a:fillRect/>
          </a:stretch>
        </p:blipFill>
        <p:spPr>
          <a:xfrm>
            <a:off x="10371776" y="4102024"/>
            <a:ext cx="711200" cy="711200"/>
          </a:xfrm>
          <a:prstGeom prst="rect">
            <a:avLst/>
          </a:prstGeom>
        </p:spPr>
      </p:pic>
    </p:spTree>
    <p:custDataLst>
      <p:tags r:id="rId1"/>
    </p:custDataLst>
    <p:extLst>
      <p:ext uri="{BB962C8B-B14F-4D97-AF65-F5344CB8AC3E}">
        <p14:creationId xmlns:p14="http://schemas.microsoft.com/office/powerpoint/2010/main" val="86268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56" y="2967038"/>
            <a:ext cx="11353800" cy="923923"/>
          </a:xfrm>
        </p:spPr>
        <p:txBody>
          <a:bodyPr rtlCol="0">
            <a:noAutofit/>
          </a:bodyPr>
          <a:lstStyle/>
          <a:p>
            <a:pPr rtl="0"/>
            <a:r>
              <a:rPr lang="pt-br" dirty="0"/>
              <a:t>Principais conceitos</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14</a:t>
            </a:fld>
            <a:endParaRPr lang="en-US"/>
          </a:p>
        </p:txBody>
      </p:sp>
      <p:sp>
        <p:nvSpPr>
          <p:cNvPr id="5" name="Footer Placeholder 4"/>
          <p:cNvSpPr>
            <a:spLocks noGrp="1"/>
          </p:cNvSpPr>
          <p:nvPr>
            <p:ph type="ftr" sz="quarter" idx="3"/>
          </p:nvPr>
        </p:nvSpPr>
        <p:spPr>
          <a:xfrm>
            <a:off x="419100" y="6356350"/>
            <a:ext cx="4598377"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24200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sz="3500" dirty="0"/>
              <a:t>Anatomia de uma </a:t>
            </a:r>
            <a:r>
              <a:rPr lang="pt-br" sz="3500" dirty="0">
                <a:solidFill>
                  <a:srgbClr val="FFFFFF"/>
                </a:solidFill>
              </a:rPr>
              <a:t>função Lambda</a:t>
            </a:r>
            <a:endParaRPr lang="en-US" sz="3500" dirty="0">
              <a:solidFill>
                <a:srgbClr val="FFFFFF"/>
              </a:solidFill>
              <a:latin typeface="Amazon Ember Light" panose="020B0403020204020204"/>
            </a:endParaRPr>
          </a:p>
        </p:txBody>
      </p:sp>
      <p:sp>
        <p:nvSpPr>
          <p:cNvPr id="7" name="Content Placeholder 5"/>
          <p:cNvSpPr>
            <a:spLocks noGrp="1"/>
          </p:cNvSpPr>
          <p:nvPr>
            <p:ph idx="1"/>
          </p:nvPr>
        </p:nvSpPr>
        <p:spPr>
          <a:xfrm>
            <a:off x="273497" y="1945342"/>
            <a:ext cx="3675093" cy="3254546"/>
          </a:xfrm>
        </p:spPr>
        <p:txBody>
          <a:bodyPr rtlCol="0">
            <a:normAutofit/>
          </a:bodyPr>
          <a:lstStyle/>
          <a:p>
            <a:pPr marL="0" indent="0" algn="ctr" rtl="0">
              <a:buNone/>
            </a:pPr>
            <a:r>
              <a:rPr lang="pt-br" dirty="0">
                <a:latin typeface="Amazon Ember" panose="02000000000000000000" pitchFamily="2" charset="0"/>
                <a:ea typeface="Amazon Ember" panose="02000000000000000000" pitchFamily="2" charset="0"/>
              </a:rPr>
              <a:t>Handler() function</a:t>
            </a:r>
            <a:br>
              <a:rPr lang="en-US" dirty="0">
                <a:latin typeface="Amazon Ember" panose="02000000000000000000" pitchFamily="2" charset="0"/>
                <a:ea typeface="Amazon Ember" panose="02000000000000000000" pitchFamily="2" charset="0"/>
              </a:rPr>
            </a:br>
            <a:endParaRPr lang="en-US" dirty="0">
              <a:latin typeface="Amazon Ember" panose="02000000000000000000" pitchFamily="2" charset="0"/>
              <a:ea typeface="Amazon Ember" panose="02000000000000000000" pitchFamily="2" charset="0"/>
            </a:endParaRPr>
          </a:p>
          <a:p>
            <a:pPr lvl="1" rtl="0"/>
            <a:r>
              <a:rPr lang="pt-br" dirty="0"/>
              <a:t>Função a ser executada</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15</a:t>
            </a:fld>
            <a:endParaRPr lang="en-US"/>
          </a:p>
        </p:txBody>
      </p:sp>
      <p:sp>
        <p:nvSpPr>
          <p:cNvPr id="8" name="Content Placeholder 5"/>
          <p:cNvSpPr txBox="1">
            <a:spLocks/>
          </p:cNvSpPr>
          <p:nvPr/>
        </p:nvSpPr>
        <p:spPr>
          <a:xfrm>
            <a:off x="3941118" y="1945342"/>
            <a:ext cx="3806752" cy="3815377"/>
          </a:xfrm>
          <a:prstGeom prst="rect">
            <a:avLst/>
          </a:prstGeom>
        </p:spPr>
        <p:txBody>
          <a:bodyPr vert="horz" lIns="91440" tIns="45720" rIns="91440" bIns="45720" rtlCol="0">
            <a:normAutofit lnSpcReduction="10000"/>
          </a:bodyPr>
          <a:lstStyle>
            <a:lvl1pPr marL="344488" indent="-344488"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796925" indent="-339725"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258888" indent="-344488"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711325" indent="-33655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173288" indent="-344488"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rtl="0">
              <a:buFontTx/>
              <a:buNone/>
            </a:pPr>
            <a:r>
              <a:rPr lang="pt-br" sz="3000" dirty="0">
                <a:latin typeface="Amazon Ember" panose="02000000000000000000" pitchFamily="2" charset="0"/>
                <a:ea typeface="Amazon Ember" panose="02000000000000000000" pitchFamily="2" charset="0"/>
              </a:rPr>
              <a:t>Objeto de evento</a:t>
            </a:r>
            <a:br>
              <a:rPr lang="en-US" dirty="0">
                <a:latin typeface="Amazon Ember" panose="02000000000000000000" pitchFamily="2" charset="0"/>
                <a:ea typeface="Amazon Ember" panose="02000000000000000000" pitchFamily="2" charset="0"/>
              </a:rPr>
            </a:br>
            <a:endParaRPr lang="en-US" dirty="0">
              <a:latin typeface="Amazon Ember" panose="02000000000000000000" pitchFamily="2" charset="0"/>
              <a:ea typeface="Amazon Ember" panose="02000000000000000000" pitchFamily="2" charset="0"/>
            </a:endParaRPr>
          </a:p>
          <a:p>
            <a:pPr lvl="1" rtl="0">
              <a:buFont typeface="Arial" panose="020B0604020202020204" pitchFamily="34" charset="0"/>
              <a:buChar char="•"/>
            </a:pPr>
            <a:r>
              <a:rPr lang="pt-br" sz="2000" dirty="0"/>
              <a:t>Usado para inserir dados de evento no manipulador (handler)</a:t>
            </a:r>
            <a:br>
              <a:rPr lang="en-US" sz="2000" dirty="0"/>
            </a:br>
            <a:endParaRPr lang="en-US" sz="2000" dirty="0"/>
          </a:p>
          <a:p>
            <a:pPr lvl="1" rtl="0">
              <a:buFont typeface="Arial" panose="020B0604020202020204" pitchFamily="34" charset="0"/>
              <a:buChar char="•"/>
            </a:pPr>
            <a:r>
              <a:rPr lang="pt-br" sz="2000" dirty="0"/>
              <a:t>Java e .Net Core suportam tipos de dados </a:t>
            </a:r>
            <a:r>
              <a:rPr lang="pt-br" sz="2000" dirty="0">
                <a:solidFill>
                  <a:srgbClr val="000000"/>
                </a:solidFill>
              </a:rPr>
              <a:t>simples</a:t>
            </a:r>
            <a:r>
              <a:rPr lang="pt-br" sz="2000" dirty="0"/>
              <a:t>POJOs (Plain Ole Java Objects ) e POCOs (Plain Ole CLR Objects), e </a:t>
            </a:r>
            <a:r>
              <a:rPr lang="pt-br" sz="2000" dirty="0">
                <a:solidFill>
                  <a:srgbClr val="000000"/>
                </a:solidFill>
              </a:rPr>
              <a:t> entrada e saída</a:t>
            </a:r>
            <a:r>
              <a:rPr lang="pt-br" sz="2000" dirty="0"/>
              <a:t> de fluxo (stream)</a:t>
            </a:r>
            <a:endParaRPr lang="en-US" sz="2000" dirty="0"/>
          </a:p>
        </p:txBody>
      </p:sp>
      <p:sp>
        <p:nvSpPr>
          <p:cNvPr id="9" name="Content Placeholder 5"/>
          <p:cNvSpPr txBox="1">
            <a:spLocks/>
          </p:cNvSpPr>
          <p:nvPr/>
        </p:nvSpPr>
        <p:spPr>
          <a:xfrm>
            <a:off x="7852045" y="1945342"/>
            <a:ext cx="3669395" cy="3682571"/>
          </a:xfrm>
          <a:prstGeom prst="rect">
            <a:avLst/>
          </a:prstGeom>
        </p:spPr>
        <p:txBody>
          <a:bodyPr vert="horz" lIns="91440" tIns="45720" rIns="91440" bIns="45720" rtlCol="0">
            <a:normAutofit/>
          </a:bodyPr>
          <a:lstStyle>
            <a:lvl1pPr marL="344488" indent="-344488"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796925" indent="-339725"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258888" indent="-344488"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711325" indent="-33655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173288" indent="-344488"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rtl="0">
              <a:buFontTx/>
              <a:buNone/>
            </a:pPr>
            <a:r>
              <a:rPr lang="pt-BR" dirty="0">
                <a:latin typeface="Amazon Ember" panose="02000000000000000000" pitchFamily="2" charset="0"/>
                <a:ea typeface="Amazon Ember" panose="02000000000000000000" pitchFamily="2" charset="0"/>
              </a:rPr>
              <a:t>    </a:t>
            </a:r>
            <a:r>
              <a:rPr lang="pt-br" dirty="0">
                <a:latin typeface="Amazon Ember" panose="02000000000000000000" pitchFamily="2" charset="0"/>
                <a:ea typeface="Amazon Ember" panose="02000000000000000000" pitchFamily="2" charset="0"/>
              </a:rPr>
              <a:t>Objeto de contexto</a:t>
            </a:r>
            <a:br>
              <a:rPr lang="en-US" dirty="0">
                <a:latin typeface="Amazon Ember" panose="02000000000000000000" pitchFamily="2" charset="0"/>
                <a:ea typeface="Amazon Ember" panose="02000000000000000000" pitchFamily="2" charset="0"/>
              </a:rPr>
            </a:br>
            <a:endParaRPr lang="en-US" dirty="0">
              <a:latin typeface="Amazon Ember" panose="02000000000000000000" pitchFamily="2" charset="0"/>
              <a:ea typeface="Amazon Ember" panose="02000000000000000000" pitchFamily="2" charset="0"/>
            </a:endParaRPr>
          </a:p>
          <a:p>
            <a:pPr lvl="1" rtl="0">
              <a:buFont typeface="Arial" panose="020B0604020202020204" pitchFamily="34" charset="0"/>
              <a:buChar char="•"/>
            </a:pPr>
            <a:r>
              <a:rPr lang="pt-br" sz="2000" dirty="0"/>
              <a:t>Fornece informações de tempo de execução ao manipulador (</a:t>
            </a:r>
            <a:r>
              <a:rPr lang="pt-br" sz="2000" dirty="0" err="1"/>
              <a:t>handler</a:t>
            </a:r>
            <a:r>
              <a:rPr lang="pt-br" sz="2000" dirty="0"/>
              <a:t>) </a:t>
            </a:r>
            <a:br>
              <a:rPr lang="en-US" sz="2000" dirty="0"/>
            </a:br>
            <a:r>
              <a:rPr lang="pt-br" sz="2000" dirty="0"/>
              <a:t>(</a:t>
            </a:r>
            <a:r>
              <a:rPr lang="pt-br" sz="2000" dirty="0" err="1">
                <a:solidFill>
                  <a:srgbClr val="000000"/>
                </a:solidFill>
              </a:rPr>
              <a:t>identity</a:t>
            </a:r>
            <a:r>
              <a:rPr lang="pt-br" sz="2000" dirty="0"/>
              <a:t>, </a:t>
            </a:r>
            <a:r>
              <a:rPr lang="pt-br" sz="2000" dirty="0" err="1"/>
              <a:t>awsRequestId</a:t>
            </a:r>
            <a:r>
              <a:rPr lang="pt-br" sz="2000" dirty="0"/>
              <a:t>, </a:t>
            </a:r>
            <a:r>
              <a:rPr lang="pt-br" sz="2000" dirty="0" err="1"/>
              <a:t>invokedFuntionArn</a:t>
            </a:r>
            <a:r>
              <a:rPr lang="pt-br" sz="2000" dirty="0"/>
              <a:t>, </a:t>
            </a:r>
            <a:r>
              <a:rPr lang="pt-br" sz="2000" dirty="0" err="1"/>
              <a:t>clientContext</a:t>
            </a:r>
            <a:r>
              <a:rPr lang="pt-br" sz="2000" dirty="0"/>
              <a:t>, </a:t>
            </a:r>
            <a:r>
              <a:rPr lang="pt-br" sz="2000" dirty="0" err="1"/>
              <a:t>logStreamName</a:t>
            </a:r>
            <a:r>
              <a:rPr lang="pt-br" sz="2000" dirty="0"/>
              <a:t>)</a:t>
            </a:r>
          </a:p>
          <a:p>
            <a:pPr lvl="1" rtl="0">
              <a:buFont typeface="Arial" panose="020B0604020202020204" pitchFamily="34" charset="0"/>
              <a:buChar char="•"/>
            </a:pPr>
            <a:r>
              <a:rPr lang="pt-br" sz="2000" dirty="0"/>
              <a:t>Timeout (tempo limite)</a:t>
            </a:r>
          </a:p>
        </p:txBody>
      </p:sp>
      <p:sp>
        <p:nvSpPr>
          <p:cNvPr id="2" name="Rounded Rectangle 1"/>
          <p:cNvSpPr/>
          <p:nvPr/>
        </p:nvSpPr>
        <p:spPr>
          <a:xfrm>
            <a:off x="4182650" y="1817913"/>
            <a:ext cx="3669395" cy="4073237"/>
          </a:xfrm>
          <a:prstGeom prst="roundRect">
            <a:avLst>
              <a:gd name="adj" fmla="val 0"/>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1" name="Rounded Rectangle 10"/>
          <p:cNvSpPr/>
          <p:nvPr/>
        </p:nvSpPr>
        <p:spPr>
          <a:xfrm>
            <a:off x="375898" y="1807027"/>
            <a:ext cx="3475989" cy="4073237"/>
          </a:xfrm>
          <a:prstGeom prst="roundRect">
            <a:avLst>
              <a:gd name="adj" fmla="val 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2" name="Rounded Rectangle 11"/>
          <p:cNvSpPr/>
          <p:nvPr/>
        </p:nvSpPr>
        <p:spPr>
          <a:xfrm>
            <a:off x="8182808" y="1828798"/>
            <a:ext cx="3475989" cy="4073237"/>
          </a:xfrm>
          <a:prstGeom prst="roundRect">
            <a:avLst>
              <a:gd name="adj" fmla="val 0"/>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 name="Footer Placeholder 2"/>
          <p:cNvSpPr>
            <a:spLocks noGrp="1"/>
          </p:cNvSpPr>
          <p:nvPr>
            <p:ph type="ftr" sz="quarter" idx="3"/>
          </p:nvPr>
        </p:nvSpPr>
        <p:spPr>
          <a:xfrm>
            <a:off x="419100" y="6356350"/>
            <a:ext cx="4656992"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350545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lstStyle/>
          <a:p>
            <a:pPr rtl="0"/>
            <a:r>
              <a:rPr lang="pt-br" sz="3500" dirty="0">
                <a:solidFill>
                  <a:srgbClr val="FFFFFF"/>
                </a:solidFill>
              </a:rPr>
              <a:t>Function handler</a:t>
            </a:r>
            <a:r>
              <a:rPr lang="pt-br" sz="3500" dirty="0"/>
              <a:t>: Python</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16</a:t>
            </a:fld>
            <a:endParaRPr lang="en-US"/>
          </a:p>
        </p:txBody>
      </p:sp>
      <p:sp>
        <p:nvSpPr>
          <p:cNvPr id="5" name="Rectangle 4"/>
          <p:cNvSpPr/>
          <p:nvPr/>
        </p:nvSpPr>
        <p:spPr>
          <a:xfrm>
            <a:off x="1808798" y="1649671"/>
            <a:ext cx="8593318" cy="166375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pt-br" sz="2400">
                <a:solidFill>
                  <a:srgbClr val="000000"/>
                </a:solidFill>
                <a:latin typeface="Lucida Console" panose="020B0609040504020204" pitchFamily="49" charset="0"/>
                <a:ea typeface="Amazon Ember Light" panose="020B0403020204020204" pitchFamily="34" charset="0"/>
                <a:cs typeface="Amazon Ember Light" panose="020B0403020204020204" pitchFamily="34" charset="0"/>
              </a:rPr>
              <a:t>def</a:t>
            </a:r>
            <a:r>
              <a:rPr lang="pt-br" sz="240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handler_name(event, context)</a:t>
            </a:r>
            <a:r>
              <a:rPr lang="pt-br" sz="2400">
                <a:solidFill>
                  <a:srgbClr val="000000"/>
                </a:solidFill>
                <a:latin typeface="Lucida Console" panose="020B0609040504020204" pitchFamily="49" charset="0"/>
                <a:ea typeface="Amazon Ember Light" panose="020B0403020204020204" pitchFamily="34" charset="0"/>
                <a:cs typeface="Amazon Ember Light" panose="020B0403020204020204" pitchFamily="34" charset="0"/>
              </a:rPr>
              <a:t>:</a:t>
            </a:r>
            <a:r>
              <a:rPr lang="pt-br" sz="240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a:t>
            </a:r>
          </a:p>
          <a:p>
            <a:pPr rtl="0"/>
            <a:r>
              <a:rPr lang="pt-br" sz="240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 </a:t>
            </a:r>
          </a:p>
          <a:p>
            <a:pPr rtl="0"/>
            <a:r>
              <a:rPr lang="pt-br" sz="2400">
                <a:solidFill>
                  <a:srgbClr val="000000"/>
                </a:solidFill>
                <a:latin typeface="Lucida Console" panose="020B0609040504020204" pitchFamily="49" charset="0"/>
                <a:ea typeface="Amazon Ember Light" panose="020B0403020204020204" pitchFamily="34" charset="0"/>
                <a:cs typeface="Amazon Ember Light" panose="020B0403020204020204" pitchFamily="34" charset="0"/>
              </a:rPr>
              <a:t>return</a:t>
            </a:r>
            <a:r>
              <a:rPr lang="pt-br" sz="240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some_value</a:t>
            </a:r>
          </a:p>
        </p:txBody>
      </p:sp>
      <p:pic>
        <p:nvPicPr>
          <p:cNvPr id="3" name="Picture 2"/>
          <p:cNvPicPr>
            <a:picLocks noChangeAspect="1"/>
          </p:cNvPicPr>
          <p:nvPr/>
        </p:nvPicPr>
        <p:blipFill>
          <a:blip r:embed="rId4">
            <a:grayscl/>
            <a:extLst>
              <a:ext uri="{BEBA8EAE-BF5A-486C-A8C5-ECC9F3942E4B}">
                <a14:imgProps xmlns:a14="http://schemas.microsoft.com/office/drawing/2010/main">
                  <a14:imgLayer r:embed="rId5">
                    <a14:imgEffect>
                      <a14:sharpenSoften amount="50000"/>
                    </a14:imgEffect>
                    <a14:imgEffect>
                      <a14:saturation sat="400000"/>
                    </a14:imgEffect>
                    <a14:imgEffect>
                      <a14:brightnessContrast bright="20000" contrast="-40000"/>
                    </a14:imgEffect>
                  </a14:imgLayer>
                </a14:imgProps>
              </a:ext>
            </a:extLst>
          </a:blip>
          <a:stretch>
            <a:fillRect/>
          </a:stretch>
        </p:blipFill>
        <p:spPr>
          <a:xfrm>
            <a:off x="2651461" y="3832064"/>
            <a:ext cx="6889077" cy="1714649"/>
          </a:xfrm>
          <a:prstGeom prst="rect">
            <a:avLst/>
          </a:prstGeom>
          <a:ln w="12700">
            <a:solidFill>
              <a:schemeClr val="tx1"/>
            </a:solidFill>
          </a:ln>
          <a:effectLst/>
        </p:spPr>
      </p:pic>
      <p:sp>
        <p:nvSpPr>
          <p:cNvPr id="6" name="Footer Placeholder 5"/>
          <p:cNvSpPr>
            <a:spLocks noGrp="1"/>
          </p:cNvSpPr>
          <p:nvPr>
            <p:ph type="ftr" sz="quarter" idx="3"/>
          </p:nvPr>
        </p:nvSpPr>
        <p:spPr>
          <a:xfrm>
            <a:off x="419100" y="6356350"/>
            <a:ext cx="4410808"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69431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solidFill>
                  <a:srgbClr val="FFFFFF"/>
                </a:solidFill>
              </a:rPr>
              <a:t>Function handler</a:t>
            </a:r>
            <a:r>
              <a:rPr lang="pt-br" sz="3500" dirty="0"/>
              <a:t>: Java</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17</a:t>
            </a:fld>
            <a:endParaRPr lang="en-US"/>
          </a:p>
        </p:txBody>
      </p:sp>
      <p:sp>
        <p:nvSpPr>
          <p:cNvPr id="5" name="Rectangle 4"/>
          <p:cNvSpPr/>
          <p:nvPr/>
        </p:nvSpPr>
        <p:spPr>
          <a:xfrm>
            <a:off x="1481191" y="1460940"/>
            <a:ext cx="9029782" cy="166375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pt-br" sz="240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MyOutput output handlerName(MyEvent event, Context </a:t>
            </a:r>
          </a:p>
          <a:p>
            <a:pPr rtl="0"/>
            <a:r>
              <a:rPr lang="pt-br" sz="240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 </a:t>
            </a:r>
          </a:p>
          <a:p>
            <a:pPr rtl="0"/>
            <a:r>
              <a:rPr lang="pt-br" sz="240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a:t>
            </a:r>
          </a:p>
        </p:txBody>
      </p:sp>
      <p:pic>
        <p:nvPicPr>
          <p:cNvPr id="3" name="Picture 2"/>
          <p:cNvPicPr>
            <a:picLocks noChangeAspect="1"/>
          </p:cNvPicPr>
          <p:nvPr/>
        </p:nvPicPr>
        <p:blipFill>
          <a:blip r:embed="rId4">
            <a:grayscl/>
            <a:extLst>
              <a:ext uri="{BEBA8EAE-BF5A-486C-A8C5-ECC9F3942E4B}">
                <a14:imgProps xmlns:a14="http://schemas.microsoft.com/office/drawing/2010/main">
                  <a14:imgLayer r:embed="rId5">
                    <a14:imgEffect>
                      <a14:sharpenSoften amount="50000"/>
                    </a14:imgEffect>
                    <a14:imgEffect>
                      <a14:saturation sat="400000"/>
                    </a14:imgEffect>
                    <a14:imgEffect>
                      <a14:brightnessContrast bright="20000" contrast="-40000"/>
                    </a14:imgEffect>
                  </a14:imgLayer>
                </a14:imgProps>
              </a:ext>
            </a:extLst>
          </a:blip>
          <a:stretch>
            <a:fillRect/>
          </a:stretch>
        </p:blipFill>
        <p:spPr>
          <a:xfrm>
            <a:off x="2564293" y="3542644"/>
            <a:ext cx="7042043" cy="2415747"/>
          </a:xfrm>
          <a:prstGeom prst="rect">
            <a:avLst/>
          </a:prstGeom>
          <a:ln w="12700">
            <a:solidFill>
              <a:schemeClr val="tx1"/>
            </a:solidFill>
          </a:ln>
        </p:spPr>
      </p:pic>
      <p:sp>
        <p:nvSpPr>
          <p:cNvPr id="6" name="Footer Placeholder 5"/>
          <p:cNvSpPr>
            <a:spLocks noGrp="1"/>
          </p:cNvSpPr>
          <p:nvPr>
            <p:ph type="ftr" sz="quarter" idx="3"/>
          </p:nvPr>
        </p:nvSpPr>
        <p:spPr>
          <a:xfrm>
            <a:off x="419100" y="6356350"/>
            <a:ext cx="5231423"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391815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solidFill>
                  <a:srgbClr val="FFFFFF"/>
                </a:solidFill>
              </a:rPr>
              <a:t>Function handler</a:t>
            </a:r>
            <a:r>
              <a:rPr lang="pt-br" sz="3500" dirty="0"/>
              <a:t>: C#</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18</a:t>
            </a:fld>
            <a:endParaRPr lang="en-US"/>
          </a:p>
        </p:txBody>
      </p:sp>
      <p:sp>
        <p:nvSpPr>
          <p:cNvPr id="5" name="Rectangle 4"/>
          <p:cNvSpPr/>
          <p:nvPr/>
        </p:nvSpPr>
        <p:spPr>
          <a:xfrm>
            <a:off x="1280160" y="1362969"/>
            <a:ext cx="9437642" cy="166375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pt-br" sz="240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myOutput HandlerName(MyEvent event, ILambdaContext context) {      	... </a:t>
            </a:r>
          </a:p>
          <a:p>
            <a:pPr rtl="0"/>
            <a:r>
              <a:rPr lang="pt-br" sz="240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a:t>
            </a:r>
          </a:p>
        </p:txBody>
      </p:sp>
      <p:pic>
        <p:nvPicPr>
          <p:cNvPr id="6" name="Picture 5"/>
          <p:cNvPicPr>
            <a:picLocks noChangeAspect="1"/>
          </p:cNvPicPr>
          <p:nvPr/>
        </p:nvPicPr>
        <p:blipFill>
          <a:blip r:embed="rId4">
            <a:grayscl/>
            <a:extLst>
              <a:ext uri="{BEBA8EAE-BF5A-486C-A8C5-ECC9F3942E4B}">
                <a14:imgProps xmlns:a14="http://schemas.microsoft.com/office/drawing/2010/main">
                  <a14:imgLayer r:embed="rId5">
                    <a14:imgEffect>
                      <a14:sharpenSoften amount="50000"/>
                    </a14:imgEffect>
                    <a14:imgEffect>
                      <a14:saturation sat="400000"/>
                    </a14:imgEffect>
                    <a14:imgEffect>
                      <a14:brightnessContrast bright="20000" contrast="-40000"/>
                    </a14:imgEffect>
                  </a14:imgLayer>
                </a14:imgProps>
              </a:ext>
            </a:extLst>
          </a:blip>
          <a:stretch>
            <a:fillRect/>
          </a:stretch>
        </p:blipFill>
        <p:spPr>
          <a:xfrm>
            <a:off x="3289866" y="3496963"/>
            <a:ext cx="5612268" cy="2607274"/>
          </a:xfrm>
          <a:prstGeom prst="rect">
            <a:avLst/>
          </a:prstGeom>
          <a:ln w="12700">
            <a:solidFill>
              <a:schemeClr val="tx1"/>
            </a:solidFill>
          </a:ln>
        </p:spPr>
      </p:pic>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269791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04" y="2920842"/>
            <a:ext cx="11353800" cy="1016315"/>
          </a:xfrm>
        </p:spPr>
        <p:txBody>
          <a:bodyPr rtlCol="0">
            <a:noAutofit/>
          </a:bodyPr>
          <a:lstStyle/>
          <a:p>
            <a:pPr rtl="0"/>
            <a:r>
              <a:rPr lang="pt-br" dirty="0"/>
              <a:t>Como o AWS Lambda funciona</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19</a:t>
            </a:fld>
            <a:endParaRPr lang="en-US"/>
          </a:p>
        </p:txBody>
      </p:sp>
      <p:sp>
        <p:nvSpPr>
          <p:cNvPr id="5" name="Footer Placeholder 4"/>
          <p:cNvSpPr>
            <a:spLocks noGrp="1"/>
          </p:cNvSpPr>
          <p:nvPr>
            <p:ph type="ftr" sz="quarter" idx="3"/>
          </p:nvPr>
        </p:nvSpPr>
        <p:spPr>
          <a:xfrm>
            <a:off x="419100" y="6356350"/>
            <a:ext cx="5184531"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311371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Visão geral do módulo</a:t>
            </a:r>
          </a:p>
        </p:txBody>
      </p:sp>
      <p:sp>
        <p:nvSpPr>
          <p:cNvPr id="3" name="Content Placeholder 2"/>
          <p:cNvSpPr>
            <a:spLocks noGrp="1"/>
          </p:cNvSpPr>
          <p:nvPr>
            <p:ph idx="1"/>
          </p:nvPr>
        </p:nvSpPr>
        <p:spPr/>
        <p:txBody>
          <a:bodyPr rtlCol="0"/>
          <a:lstStyle/>
          <a:p>
            <a:pPr rtl="0"/>
            <a:r>
              <a:rPr lang="pt-br" dirty="0"/>
              <a:t>O que é a computação sem servidor?</a:t>
            </a:r>
          </a:p>
          <a:p>
            <a:pPr rtl="0"/>
            <a:r>
              <a:rPr lang="pt-br" dirty="0"/>
              <a:t>Introdução ao AWS Lambda</a:t>
            </a:r>
          </a:p>
          <a:p>
            <a:pPr rtl="0"/>
            <a:r>
              <a:rPr lang="pt-br" dirty="0"/>
              <a:t>Como o AWS Lambda funciona</a:t>
            </a:r>
          </a:p>
          <a:p>
            <a:pPr rtl="0"/>
            <a:r>
              <a:rPr lang="pt-br" dirty="0">
                <a:solidFill>
                  <a:srgbClr val="000000"/>
                </a:solidFill>
              </a:rPr>
              <a:t>Casos</a:t>
            </a:r>
            <a:r>
              <a:rPr lang="pt-br" dirty="0"/>
              <a:t> de uso</a:t>
            </a:r>
            <a:endParaRPr lang="en-US" dirty="0">
              <a:solidFill>
                <a:srgbClr val="000000"/>
              </a:solidFill>
              <a:latin typeface="Amazon Ember Light" panose="020B0403020204020204"/>
            </a:endParaRPr>
          </a:p>
          <a:p>
            <a:pPr rtl="0"/>
            <a:r>
              <a:rPr lang="pt-br" dirty="0"/>
              <a:t>Principais conceitos</a:t>
            </a:r>
          </a:p>
          <a:p>
            <a:pPr rtl="0"/>
            <a:r>
              <a:rPr lang="pt-br" dirty="0">
                <a:solidFill>
                  <a:srgbClr val="000000"/>
                </a:solidFill>
              </a:rPr>
              <a:t>Melhores práticas</a:t>
            </a:r>
            <a:endParaRPr lang="en-US" dirty="0">
              <a:solidFill>
                <a:srgbClr val="000000"/>
              </a:solidFill>
              <a:latin typeface="Amazon Ember Light" panose="020B0403020204020204"/>
            </a:endParaRPr>
          </a:p>
          <a:p>
            <a:pPr rtl="0"/>
            <a:r>
              <a:rPr lang="pt-br" dirty="0"/>
              <a:t>Cenário do curso</a:t>
            </a:r>
          </a:p>
          <a:p>
            <a:pPr rtl="0"/>
            <a:r>
              <a:rPr lang="pt-br" dirty="0"/>
              <a:t>Resumo</a:t>
            </a:r>
          </a:p>
        </p:txBody>
      </p:sp>
      <p:sp>
        <p:nvSpPr>
          <p:cNvPr id="9" name="Slide Number Placeholder 8"/>
          <p:cNvSpPr>
            <a:spLocks noGrp="1"/>
          </p:cNvSpPr>
          <p:nvPr>
            <p:ph type="sldNum" sz="quarter" idx="12"/>
          </p:nvPr>
        </p:nvSpPr>
        <p:spPr/>
        <p:txBody>
          <a:bodyPr rtlCol="0"/>
          <a:lstStyle/>
          <a:p>
            <a:pPr rtl="0"/>
            <a:fld id="{9FC43BFD-8FF7-A343-A8A6-E2338FCE8046}" type="slidenum">
              <a:rPr lang="en-US" smtClean="0"/>
              <a:pPr/>
              <a:t>2</a:t>
            </a:fld>
            <a:endParaRPr lang="en-US"/>
          </a:p>
        </p:txBody>
      </p:sp>
      <p:sp>
        <p:nvSpPr>
          <p:cNvPr id="4" name="Footer Placeholder 3"/>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22663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740" y="3992930"/>
            <a:ext cx="1724925" cy="1733550"/>
          </a:xfrm>
          <a:prstGeom prst="rect">
            <a:avLst/>
          </a:prstGeom>
        </p:spPr>
      </p:pic>
      <p:sp>
        <p:nvSpPr>
          <p:cNvPr id="2" name="Title 1"/>
          <p:cNvSpPr>
            <a:spLocks noGrp="1"/>
          </p:cNvSpPr>
          <p:nvPr>
            <p:ph type="title"/>
          </p:nvPr>
        </p:nvSpPr>
        <p:spPr>
          <a:xfrm>
            <a:off x="309916" y="365125"/>
            <a:ext cx="9034272" cy="474119"/>
          </a:xfrm>
        </p:spPr>
        <p:txBody>
          <a:bodyPr rtlCol="0">
            <a:noAutofit/>
          </a:bodyPr>
          <a:lstStyle/>
          <a:p>
            <a:pPr rtl="0"/>
            <a:r>
              <a:rPr lang="pt-br" sz="3500" dirty="0"/>
              <a:t> Como funciona</a:t>
            </a:r>
          </a:p>
        </p:txBody>
      </p:sp>
      <p:sp>
        <p:nvSpPr>
          <p:cNvPr id="36" name="Content Placeholder 5"/>
          <p:cNvSpPr>
            <a:spLocks noGrp="1"/>
          </p:cNvSpPr>
          <p:nvPr>
            <p:ph idx="1"/>
          </p:nvPr>
        </p:nvSpPr>
        <p:spPr>
          <a:xfrm>
            <a:off x="6000750" y="1482046"/>
            <a:ext cx="5948446" cy="5090203"/>
          </a:xfrm>
        </p:spPr>
        <p:txBody>
          <a:bodyPr rtlCol="0">
            <a:normAutofit fontScale="92500" lnSpcReduction="10000"/>
          </a:bodyPr>
          <a:lstStyle/>
          <a:p>
            <a:pPr marL="0" indent="0" rtl="0">
              <a:buNone/>
            </a:pPr>
            <a:r>
              <a:rPr lang="pt-br" dirty="0"/>
              <a:t>A função é invocada por:</a:t>
            </a:r>
          </a:p>
          <a:p>
            <a:pPr lvl="1" rtl="0"/>
            <a:r>
              <a:rPr lang="pt-br" dirty="0"/>
              <a:t>Origem do evento (</a:t>
            </a:r>
            <a:r>
              <a:rPr lang="pt-br" dirty="0">
                <a:solidFill>
                  <a:srgbClr val="000000"/>
                </a:solidFill>
              </a:rPr>
              <a:t>modelo</a:t>
            </a:r>
            <a:r>
              <a:rPr lang="pt-br" dirty="0"/>
              <a:t> Push)</a:t>
            </a:r>
          </a:p>
          <a:p>
            <a:pPr lvl="1" rtl="0"/>
            <a:r>
              <a:rPr lang="pt-br" dirty="0"/>
              <a:t>AWS Lambda (</a:t>
            </a:r>
            <a:r>
              <a:rPr lang="pt-br" dirty="0">
                <a:solidFill>
                  <a:srgbClr val="000000"/>
                </a:solidFill>
              </a:rPr>
              <a:t>modelo</a:t>
            </a:r>
            <a:r>
              <a:rPr lang="pt-br" dirty="0"/>
              <a:t> Pull)</a:t>
            </a:r>
          </a:p>
          <a:p>
            <a:pPr lvl="1" rtl="0"/>
            <a:r>
              <a:rPr lang="pt-br" dirty="0"/>
              <a:t>Chamada direta (modelo RequestResponse)</a:t>
            </a:r>
          </a:p>
          <a:p>
            <a:pPr marL="0" indent="0" rtl="0">
              <a:buNone/>
            </a:pPr>
            <a:endParaRPr lang="en-US" dirty="0"/>
          </a:p>
          <a:p>
            <a:pPr marL="0" indent="0" rtl="0">
              <a:buNone/>
            </a:pPr>
            <a:r>
              <a:rPr lang="pt-br" dirty="0"/>
              <a:t>Criação em:</a:t>
            </a:r>
          </a:p>
          <a:p>
            <a:pPr lvl="1" rtl="0"/>
            <a:r>
              <a:rPr lang="pt-br" dirty="0"/>
              <a:t>Node.js </a:t>
            </a:r>
          </a:p>
          <a:p>
            <a:pPr lvl="1" rtl="0"/>
            <a:r>
              <a:rPr lang="pt-br" dirty="0"/>
              <a:t>Java</a:t>
            </a:r>
          </a:p>
          <a:p>
            <a:pPr lvl="1" rtl="0"/>
            <a:r>
              <a:rPr lang="pt-br" dirty="0"/>
              <a:t>Python</a:t>
            </a:r>
          </a:p>
          <a:p>
            <a:pPr lvl="1" rtl="0"/>
            <a:r>
              <a:rPr lang="pt-br" dirty="0"/>
              <a:t>.NET Core</a:t>
            </a:r>
          </a:p>
          <a:p>
            <a:pPr lvl="1" rtl="0"/>
            <a:r>
              <a:rPr lang="pt-br" dirty="0"/>
              <a:t>Go</a:t>
            </a:r>
          </a:p>
          <a:p>
            <a:pPr lvl="1" rtl="0"/>
            <a:r>
              <a:rPr lang="pt-br" dirty="0"/>
              <a:t>Ruby</a:t>
            </a:r>
          </a:p>
          <a:p>
            <a:pPr lvl="1" rtl="0"/>
            <a:r>
              <a:rPr lang="pt-br" dirty="0"/>
              <a:t>Tempos de execução personalizados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20</a:t>
            </a:fld>
            <a:endParaRPr lang="en-US"/>
          </a:p>
        </p:txBody>
      </p:sp>
      <p:sp>
        <p:nvSpPr>
          <p:cNvPr id="50" name="Rectangle 49"/>
          <p:cNvSpPr/>
          <p:nvPr/>
        </p:nvSpPr>
        <p:spPr>
          <a:xfrm>
            <a:off x="1078957" y="5634630"/>
            <a:ext cx="474490" cy="246221"/>
          </a:xfrm>
          <a:prstGeom prst="rect">
            <a:avLst/>
          </a:prstGeom>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pt-br" sz="1600">
                <a:solidFill>
                  <a:schemeClr val="tx1">
                    <a:lumMod val="50000"/>
                  </a:schemeClr>
                </a:solidFill>
                <a:latin typeface="Amazon Ember" panose="02000000000000000000" pitchFamily="2" charset="0"/>
                <a:ea typeface="Amazon Ember" panose="02000000000000000000" pitchFamily="2" charset="0"/>
                <a:cs typeface="Amazon Ember Light" panose="020B0403020204020204" pitchFamily="34" charset="0"/>
              </a:rPr>
              <a:t>Código</a:t>
            </a:r>
          </a:p>
        </p:txBody>
      </p:sp>
      <p:grpSp>
        <p:nvGrpSpPr>
          <p:cNvPr id="40" name="Group 39"/>
          <p:cNvGrpSpPr/>
          <p:nvPr/>
        </p:nvGrpSpPr>
        <p:grpSpPr>
          <a:xfrm>
            <a:off x="2318378" y="4399425"/>
            <a:ext cx="1296829" cy="1481426"/>
            <a:chOff x="8531534" y="4498211"/>
            <a:chExt cx="1327536" cy="1561936"/>
          </a:xfrm>
        </p:grpSpPr>
        <p:pic>
          <p:nvPicPr>
            <p:cNvPr id="47" name="Picture 46" descr="Java.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5532" y="4498211"/>
              <a:ext cx="1059541" cy="1031706"/>
            </a:xfrm>
            <a:prstGeom prst="rect">
              <a:avLst/>
            </a:prstGeom>
          </p:spPr>
        </p:pic>
        <p:sp>
          <p:nvSpPr>
            <p:cNvPr id="48" name="Rectangle 47"/>
            <p:cNvSpPr/>
            <p:nvPr/>
          </p:nvSpPr>
          <p:spPr>
            <a:xfrm>
              <a:off x="8531534" y="5800545"/>
              <a:ext cx="1327536" cy="259602"/>
            </a:xfrm>
            <a:prstGeom prst="rect">
              <a:avLst/>
            </a:prstGeom>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Dependências</a:t>
              </a:r>
            </a:p>
          </p:txBody>
        </p:sp>
      </p:grpSp>
      <p:sp>
        <p:nvSpPr>
          <p:cNvPr id="46" name="Rectangle 45"/>
          <p:cNvSpPr/>
          <p:nvPr/>
        </p:nvSpPr>
        <p:spPr>
          <a:xfrm>
            <a:off x="4156430" y="5634631"/>
            <a:ext cx="1285608" cy="246221"/>
          </a:xfrm>
          <a:prstGeom prst="rect">
            <a:avLst/>
          </a:prstGeom>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Configuração</a:t>
            </a:r>
          </a:p>
        </p:txBody>
      </p:sp>
      <p:cxnSp>
        <p:nvCxnSpPr>
          <p:cNvPr id="42" name="Straight Arrow Connector 41"/>
          <p:cNvCxnSpPr/>
          <p:nvPr/>
        </p:nvCxnSpPr>
        <p:spPr>
          <a:xfrm flipH="1">
            <a:off x="1565003" y="3363060"/>
            <a:ext cx="1078656" cy="910692"/>
          </a:xfrm>
          <a:prstGeom prst="straightConnector1">
            <a:avLst/>
          </a:prstGeom>
          <a:ln w="12700" cap="rnd">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89928" y="3343275"/>
            <a:ext cx="1267692" cy="930477"/>
          </a:xfrm>
          <a:prstGeom prst="straightConnector1">
            <a:avLst/>
          </a:prstGeom>
          <a:ln w="12700" cap="rnd">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966793" y="3438163"/>
            <a:ext cx="0" cy="835590"/>
          </a:xfrm>
          <a:prstGeom prst="straightConnector1">
            <a:avLst/>
          </a:prstGeom>
          <a:ln w="12700" cap="rnd">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3"/>
          </p:nvPr>
        </p:nvSpPr>
        <p:spPr>
          <a:xfrm>
            <a:off x="419100" y="6356350"/>
            <a:ext cx="4856285" cy="365125"/>
          </a:xfrm>
        </p:spPr>
        <p:txBody>
          <a:bodyPr rtlCol="0"/>
          <a:lstStyle/>
          <a:p>
            <a:pPr rtl="0"/>
            <a:r>
              <a:rPr lang="pt-br"/>
              <a:t>© 2020, Amazon Web Services, Inc. ou suas afiliadas. Todos os direitos reservados.</a:t>
            </a:r>
          </a:p>
        </p:txBody>
      </p:sp>
      <p:sp>
        <p:nvSpPr>
          <p:cNvPr id="21" name="TextBox 20">
            <a:extLst>
              <a:ext uri="{FF2B5EF4-FFF2-40B4-BE49-F238E27FC236}">
                <a16:creationId xmlns:a16="http://schemas.microsoft.com/office/drawing/2014/main" id="{C5F8AD87-2598-EE42-96C7-ECBD4D1FEF08}"/>
              </a:ext>
            </a:extLst>
          </p:cNvPr>
          <p:cNvSpPr txBox="1"/>
          <p:nvPr/>
        </p:nvSpPr>
        <p:spPr>
          <a:xfrm>
            <a:off x="1815841" y="2836030"/>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Função do Lambda</a:t>
            </a:r>
          </a:p>
        </p:txBody>
      </p:sp>
      <p:pic>
        <p:nvPicPr>
          <p:cNvPr id="22" name="Graphic 42">
            <a:extLst>
              <a:ext uri="{FF2B5EF4-FFF2-40B4-BE49-F238E27FC236}">
                <a16:creationId xmlns:a16="http://schemas.microsoft.com/office/drawing/2014/main" id="{4130D902-988A-C441-B94E-F5D6D001FFBA}"/>
              </a:ext>
            </a:extLst>
          </p:cNvPr>
          <p:cNvPicPr>
            <a:picLocks noChangeAspect="1"/>
          </p:cNvPicPr>
          <p:nvPr/>
        </p:nvPicPr>
        <p:blipFill>
          <a:blip r:embed="rId6"/>
          <a:stretch>
            <a:fillRect/>
          </a:stretch>
        </p:blipFill>
        <p:spPr>
          <a:xfrm>
            <a:off x="2509593" y="1865337"/>
            <a:ext cx="914400" cy="914400"/>
          </a:xfrm>
          <a:prstGeom prst="rect">
            <a:avLst/>
          </a:prstGeom>
        </p:spPr>
      </p:pic>
      <p:pic>
        <p:nvPicPr>
          <p:cNvPr id="20" name="Graphic 52">
            <a:extLst>
              <a:ext uri="{FF2B5EF4-FFF2-40B4-BE49-F238E27FC236}">
                <a16:creationId xmlns:a16="http://schemas.microsoft.com/office/drawing/2014/main" id="{90D5A9DB-EC7C-6342-9486-0A731DEC214E}"/>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sharpenSoften amount="50000"/>
                    </a14:imgEffect>
                    <a14:imgEffect>
                      <a14:saturation sat="0"/>
                    </a14:imgEffect>
                  </a14:imgLayer>
                </a14:imgProps>
              </a:ext>
            </a:extLst>
          </a:blip>
          <a:stretch>
            <a:fillRect/>
          </a:stretch>
        </p:blipFill>
        <p:spPr>
          <a:xfrm>
            <a:off x="4350779" y="4463552"/>
            <a:ext cx="914400" cy="914400"/>
          </a:xfrm>
          <a:prstGeom prst="rect">
            <a:avLst/>
          </a:prstGeom>
        </p:spPr>
      </p:pic>
    </p:spTree>
    <p:custDataLst>
      <p:tags r:id="rId1"/>
    </p:custDataLst>
    <p:extLst>
      <p:ext uri="{BB962C8B-B14F-4D97-AF65-F5344CB8AC3E}">
        <p14:creationId xmlns:p14="http://schemas.microsoft.com/office/powerpoint/2010/main" val="48539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Desenvolver e implantar</a:t>
            </a:r>
          </a:p>
        </p:txBody>
      </p:sp>
      <p:pic>
        <p:nvPicPr>
          <p:cNvPr id="17"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939809" y="4280035"/>
            <a:ext cx="3071768" cy="1305927"/>
          </a:xfrm>
        </p:spPr>
      </p:pic>
      <p:sp>
        <p:nvSpPr>
          <p:cNvPr id="4" name="Slide Number Placeholder 3"/>
          <p:cNvSpPr>
            <a:spLocks noGrp="1"/>
          </p:cNvSpPr>
          <p:nvPr>
            <p:ph type="sldNum" sz="quarter" idx="12"/>
          </p:nvPr>
        </p:nvSpPr>
        <p:spPr/>
        <p:txBody>
          <a:bodyPr rtlCol="0"/>
          <a:lstStyle/>
          <a:p>
            <a:pPr rtl="0"/>
            <a:fld id="{9FC43BFD-8FF7-A343-A8A6-E2338FCE8046}" type="slidenum">
              <a:rPr lang="en-US" smtClean="0"/>
              <a:pPr/>
              <a:t>21</a:t>
            </a:fld>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9154" y="1506883"/>
            <a:ext cx="1772630" cy="1871929"/>
          </a:xfrm>
          <a:prstGeom prst="rect">
            <a:avLst/>
          </a:prstGeom>
          <a:ln>
            <a:noFill/>
          </a:ln>
          <a:effectLst/>
        </p:spPr>
      </p:pic>
      <p:pic>
        <p:nvPicPr>
          <p:cNvPr id="7" name="Picture 2" descr="http://docs.aws.amazon.com/storagegateway/latest/userguide/images/ResetDHC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520" y="1911848"/>
            <a:ext cx="1700606" cy="115465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8" name="Picture 4" descr="https://media.amazonwebservices.com/blog/aws_php_sdk_doc_brow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0296" y="1819190"/>
            <a:ext cx="1700607" cy="124731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20" name="Left Brace 19"/>
          <p:cNvSpPr/>
          <p:nvPr/>
        </p:nvSpPr>
        <p:spPr>
          <a:xfrm>
            <a:off x="1908810" y="1572198"/>
            <a:ext cx="160265" cy="203968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a:p>
        </p:txBody>
      </p:sp>
      <p:sp>
        <p:nvSpPr>
          <p:cNvPr id="21" name="Rectangle 20"/>
          <p:cNvSpPr/>
          <p:nvPr/>
        </p:nvSpPr>
        <p:spPr>
          <a:xfrm>
            <a:off x="346076" y="2298040"/>
            <a:ext cx="1146468" cy="584775"/>
          </a:xfrm>
          <a:prstGeom prst="rect">
            <a:avLst/>
          </a:prstGeom>
        </p:spPr>
        <p:txBody>
          <a:bodyPr wrap="none" rtlCol="0">
            <a:spAutoFit/>
          </a:bodyPr>
          <a:lstStyle/>
          <a:p>
            <a:pPr algn="ctr" rtl="0"/>
            <a:r>
              <a:rPr lang="pt-br" sz="1600" dirty="0">
                <a:latin typeface="Amazon Ember" panose="02000000000000000000" pitchFamily="2" charset="0"/>
                <a:ea typeface="Amazon Ember" panose="02000000000000000000" pitchFamily="2" charset="0"/>
              </a:rPr>
              <a:t>Acessível </a:t>
            </a:r>
            <a:br>
              <a:rPr lang="en-US" sz="1600" dirty="0">
                <a:latin typeface="Amazon Ember" panose="02000000000000000000" pitchFamily="2" charset="0"/>
                <a:ea typeface="Amazon Ember" panose="02000000000000000000" pitchFamily="2" charset="0"/>
              </a:rPr>
            </a:br>
            <a:r>
              <a:rPr lang="pt-br" sz="1600" dirty="0">
                <a:latin typeface="Amazon Ember" panose="02000000000000000000" pitchFamily="2" charset="0"/>
                <a:ea typeface="Amazon Ember" panose="02000000000000000000" pitchFamily="2" charset="0"/>
              </a:rPr>
              <a:t>a partir de</a:t>
            </a:r>
          </a:p>
        </p:txBody>
      </p:sp>
      <p:sp>
        <p:nvSpPr>
          <p:cNvPr id="22" name="Left Brace 21"/>
          <p:cNvSpPr/>
          <p:nvPr/>
        </p:nvSpPr>
        <p:spPr>
          <a:xfrm>
            <a:off x="1907572" y="4141088"/>
            <a:ext cx="160265" cy="203968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a:p>
        </p:txBody>
      </p:sp>
      <p:sp>
        <p:nvSpPr>
          <p:cNvPr id="23" name="Rectangle 22"/>
          <p:cNvSpPr/>
          <p:nvPr/>
        </p:nvSpPr>
        <p:spPr>
          <a:xfrm>
            <a:off x="18631" y="4880575"/>
            <a:ext cx="1798890" cy="584775"/>
          </a:xfrm>
          <a:prstGeom prst="rect">
            <a:avLst/>
          </a:prstGeom>
        </p:spPr>
        <p:txBody>
          <a:bodyPr wrap="none" rtlCol="0">
            <a:spAutoFit/>
          </a:bodyPr>
          <a:lstStyle/>
          <a:p>
            <a:pPr algn="ctr" rtl="0"/>
            <a:r>
              <a:rPr lang="pt-br" sz="1600" dirty="0">
                <a:latin typeface="Amazon Ember" panose="02000000000000000000" pitchFamily="2" charset="0"/>
                <a:ea typeface="Amazon Ember" panose="02000000000000000000" pitchFamily="2" charset="0"/>
              </a:rPr>
              <a:t>Desenvolvimento</a:t>
            </a:r>
            <a:br>
              <a:rPr lang="en-US" sz="1600" dirty="0">
                <a:latin typeface="Amazon Ember" panose="02000000000000000000" pitchFamily="2" charset="0"/>
                <a:ea typeface="Amazon Ember" panose="02000000000000000000" pitchFamily="2" charset="0"/>
              </a:rPr>
            </a:br>
            <a:r>
              <a:rPr lang="pt-br" sz="1600" dirty="0">
                <a:latin typeface="Amazon Ember" panose="02000000000000000000" pitchFamily="2" charset="0"/>
                <a:ea typeface="Amazon Ember" panose="02000000000000000000" pitchFamily="2" charset="0"/>
              </a:rPr>
              <a:t>Ferramentas</a:t>
            </a:r>
          </a:p>
        </p:txBody>
      </p:sp>
      <p:sp>
        <p:nvSpPr>
          <p:cNvPr id="24" name="Rectangle 23"/>
          <p:cNvSpPr/>
          <p:nvPr/>
        </p:nvSpPr>
        <p:spPr>
          <a:xfrm>
            <a:off x="1419041" y="3174372"/>
            <a:ext cx="2852705" cy="784830"/>
          </a:xfrm>
          <a:prstGeom prst="rect">
            <a:avLst/>
          </a:prstGeom>
        </p:spPr>
        <p:txBody>
          <a:bodyPr wrap="square" tIns="0" rtlCol="0">
            <a:spAutoFit/>
          </a:bodyPr>
          <a:lstStyle/>
          <a:p>
            <a:pPr lvl="1"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Console de</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gerenciamento</a:t>
            </a:r>
            <a:b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da AWS</a:t>
            </a:r>
          </a:p>
        </p:txBody>
      </p:sp>
      <p:sp>
        <p:nvSpPr>
          <p:cNvPr id="25" name="Rectangle 24"/>
          <p:cNvSpPr/>
          <p:nvPr/>
        </p:nvSpPr>
        <p:spPr>
          <a:xfrm>
            <a:off x="4848785" y="3174372"/>
            <a:ext cx="2224076" cy="553998"/>
          </a:xfrm>
          <a:prstGeom prst="rect">
            <a:avLst/>
          </a:prstGeom>
        </p:spPr>
        <p:txBody>
          <a:bodyPr wrap="none" lIns="0" tIns="0" rIns="0" bIns="0" rtlCol="0">
            <a:noAutofit/>
          </a:bodyPr>
          <a:lstStyle/>
          <a:p>
            <a:pPr algn="ctr" rtl="0"/>
            <a:r>
              <a:rPr lang="pt-br" sz="1600"/>
              <a:t>Interface da linha</a:t>
            </a:r>
            <a:br>
              <a:rPr lang="en-US" sz="1600"/>
            </a:br>
            <a:r>
              <a:rPr lang="pt-br" sz="1600"/>
              <a:t>de comando da AWS</a:t>
            </a: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Rectangle 25"/>
          <p:cNvSpPr/>
          <p:nvPr/>
        </p:nvSpPr>
        <p:spPr>
          <a:xfrm>
            <a:off x="7412193" y="3174372"/>
            <a:ext cx="2396811" cy="538609"/>
          </a:xfrm>
          <a:prstGeom prst="rect">
            <a:avLst/>
          </a:prstGeom>
        </p:spPr>
        <p:txBody>
          <a:bodyPr wrap="none" tIns="0"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Kits de Desenvolvimento</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Software da AWS</a:t>
            </a:r>
          </a:p>
        </p:txBody>
      </p:sp>
      <p:pic>
        <p:nvPicPr>
          <p:cNvPr id="3" name="Picture 2"/>
          <p:cNvPicPr>
            <a:picLocks noChangeAspect="1"/>
          </p:cNvPicPr>
          <p:nvPr/>
        </p:nvPicPr>
        <p:blipFill>
          <a:blip r:embed="rId8"/>
          <a:stretch>
            <a:fillRect/>
          </a:stretch>
        </p:blipFill>
        <p:spPr>
          <a:xfrm>
            <a:off x="6219156" y="4288015"/>
            <a:ext cx="1301552" cy="1289966"/>
          </a:xfrm>
          <a:prstGeom prst="rect">
            <a:avLst/>
          </a:prstGeom>
        </p:spPr>
      </p:pic>
      <p:pic>
        <p:nvPicPr>
          <p:cNvPr id="19" name="Content Placeholder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3164" y="4293146"/>
            <a:ext cx="2004193" cy="1279704"/>
          </a:xfrm>
          <a:prstGeom prst="rect">
            <a:avLst/>
          </a:prstGeom>
        </p:spPr>
      </p:pic>
      <p:sp>
        <p:nvSpPr>
          <p:cNvPr id="5" name="Footer Placeholder 4"/>
          <p:cNvSpPr>
            <a:spLocks noGrp="1"/>
          </p:cNvSpPr>
          <p:nvPr>
            <p:ph type="ftr" sz="quarter" idx="3"/>
          </p:nvPr>
        </p:nvSpPr>
        <p:spPr>
          <a:xfrm>
            <a:off x="419100" y="6356350"/>
            <a:ext cx="4668715" cy="365125"/>
          </a:xfrm>
        </p:spPr>
        <p:txBody>
          <a:bodyPr rtlCol="0"/>
          <a:lstStyle/>
          <a:p>
            <a:pPr rtl="0"/>
            <a:r>
              <a:rPr lang="pt-br" dirty="0"/>
              <a:t>© 2020, Amazon Web Services, Inc. ou suas afiliadas. Todos os direitos reservados.</a:t>
            </a: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8187" y="4329674"/>
            <a:ext cx="931271" cy="1206648"/>
          </a:xfrm>
          <a:prstGeom prst="rect">
            <a:avLst/>
          </a:prstGeom>
        </p:spPr>
      </p:pic>
    </p:spTree>
    <p:custDataLst>
      <p:tags r:id="rId1"/>
    </p:custDataLst>
    <p:extLst>
      <p:ext uri="{BB962C8B-B14F-4D97-AF65-F5344CB8AC3E}">
        <p14:creationId xmlns:p14="http://schemas.microsoft.com/office/powerpoint/2010/main" val="39401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347007" y="1438641"/>
            <a:ext cx="3257550" cy="858909"/>
          </a:xfrm>
          <a:prstGeom prst="rect">
            <a:avLst/>
          </a:prstGeom>
          <a:solidFill>
            <a:schemeClr val="accent1">
              <a:lumMod val="20000"/>
              <a:lumOff val="80000"/>
            </a:schemeClr>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6" name="Rectangle 15"/>
          <p:cNvSpPr/>
          <p:nvPr/>
        </p:nvSpPr>
        <p:spPr>
          <a:xfrm>
            <a:off x="8742589" y="1439197"/>
            <a:ext cx="3257550" cy="857801"/>
          </a:xfrm>
          <a:prstGeom prst="rect">
            <a:avLst/>
          </a:prstGeom>
          <a:solidFill>
            <a:schemeClr val="accent1">
              <a:lumMod val="20000"/>
              <a:lumOff val="80000"/>
            </a:schemeClr>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3" name="Rectangle 12"/>
          <p:cNvSpPr/>
          <p:nvPr/>
        </p:nvSpPr>
        <p:spPr>
          <a:xfrm>
            <a:off x="1525803" y="1440305"/>
            <a:ext cx="3648082" cy="857801"/>
          </a:xfrm>
          <a:prstGeom prst="rect">
            <a:avLst/>
          </a:prstGeom>
          <a:solidFill>
            <a:schemeClr val="accent1">
              <a:lumMod val="20000"/>
              <a:lumOff val="80000"/>
            </a:schemeClr>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 name="Title 2"/>
          <p:cNvSpPr>
            <a:spLocks noGrp="1"/>
          </p:cNvSpPr>
          <p:nvPr>
            <p:ph type="title"/>
          </p:nvPr>
        </p:nvSpPr>
        <p:spPr/>
        <p:txBody>
          <a:bodyPr rtlCol="0">
            <a:noAutofit/>
          </a:bodyPr>
          <a:lstStyle/>
          <a:p>
            <a:pPr rtl="0"/>
            <a:r>
              <a:rPr lang="pt-br" sz="3500" dirty="0"/>
              <a:t>Criação de um pacote de implantação</a:t>
            </a:r>
          </a:p>
        </p:txBody>
      </p:sp>
      <p:sp>
        <p:nvSpPr>
          <p:cNvPr id="4" name="Content Placeholder 3"/>
          <p:cNvSpPr>
            <a:spLocks noGrp="1"/>
          </p:cNvSpPr>
          <p:nvPr>
            <p:ph idx="1"/>
          </p:nvPr>
        </p:nvSpPr>
        <p:spPr>
          <a:xfrm>
            <a:off x="1529209" y="1651362"/>
            <a:ext cx="3641271" cy="476362"/>
          </a:xfrm>
          <a:noFill/>
          <a:ln w="19050">
            <a:noFill/>
          </a:ln>
        </p:spPr>
        <p:txBody>
          <a:bodyPr lIns="182880" rIns="182880" rtlCol="0">
            <a:normAutofit/>
          </a:bodyPr>
          <a:lstStyle/>
          <a:p>
            <a:pPr marL="0" indent="0" algn="ctr" rtl="0">
              <a:buNone/>
            </a:pPr>
            <a:r>
              <a:rPr lang="pt-br" sz="2600">
                <a:latin typeface="Amazon Ember Light" panose="020B0403020204020204" pitchFamily="34" charset="0"/>
                <a:ea typeface="Amazon Ember Light" panose="020B0403020204020204" pitchFamily="34" charset="0"/>
                <a:cs typeface="Amazon Ember Light" panose="020B0403020204020204" pitchFamily="34" charset="0"/>
              </a:rPr>
              <a:t>Node.js, Ruby, Python</a:t>
            </a:r>
          </a:p>
        </p:txBody>
      </p:sp>
      <p:sp>
        <p:nvSpPr>
          <p:cNvPr id="9" name="Slide Number Placeholder 8"/>
          <p:cNvSpPr>
            <a:spLocks noGrp="1"/>
          </p:cNvSpPr>
          <p:nvPr>
            <p:ph type="sldNum" sz="quarter" idx="12"/>
          </p:nvPr>
        </p:nvSpPr>
        <p:spPr/>
        <p:txBody>
          <a:bodyPr rtlCol="0"/>
          <a:lstStyle/>
          <a:p>
            <a:pPr rtl="0"/>
            <a:fld id="{9FC43BFD-8FF7-A343-A8A6-E2338FCE8046}" type="slidenum">
              <a:rPr lang="en-US" smtClean="0"/>
              <a:pPr/>
              <a:t>22</a:t>
            </a:fld>
            <a:endParaRPr lang="en-US"/>
          </a:p>
        </p:txBody>
      </p:sp>
      <p:sp>
        <p:nvSpPr>
          <p:cNvPr id="6" name="Rectangle 5"/>
          <p:cNvSpPr/>
          <p:nvPr/>
        </p:nvSpPr>
        <p:spPr>
          <a:xfrm>
            <a:off x="398664" y="2552195"/>
            <a:ext cx="1086195" cy="492443"/>
          </a:xfrm>
          <a:prstGeom prst="rect">
            <a:avLst/>
          </a:prstGeom>
          <a:noFill/>
          <a:effectLst/>
        </p:spPr>
        <p:txBody>
          <a:bodyPr wrap="none" lIns="121920" tIns="60960" rIns="121920" bIns="60960" rtlCol="0">
            <a:spAutoFit/>
          </a:bodyPr>
          <a:lstStyle/>
          <a:p>
            <a:pPr algn="r" rtl="0"/>
            <a:r>
              <a:rPr lang="pt-br" sz="2400" dirty="0">
                <a:ln w="0"/>
                <a:solidFill>
                  <a:schemeClr val="accent1"/>
                </a:solidFill>
                <a:latin typeface="Amazon Ember" panose="02000000000000000000" pitchFamily="2" charset="0"/>
                <a:ea typeface="Amazon Ember" panose="02000000000000000000" pitchFamily="2" charset="0"/>
              </a:rPr>
              <a:t>O que</a:t>
            </a:r>
          </a:p>
        </p:txBody>
      </p:sp>
      <p:sp>
        <p:nvSpPr>
          <p:cNvPr id="7" name="Rectangle 6"/>
          <p:cNvSpPr/>
          <p:nvPr/>
        </p:nvSpPr>
        <p:spPr>
          <a:xfrm>
            <a:off x="289659" y="3736409"/>
            <a:ext cx="1195200" cy="492443"/>
          </a:xfrm>
          <a:prstGeom prst="rect">
            <a:avLst/>
          </a:prstGeom>
          <a:noFill/>
          <a:effectLst/>
        </p:spPr>
        <p:txBody>
          <a:bodyPr wrap="none" lIns="121920" tIns="60960" rIns="121920" bIns="60960" rtlCol="0">
            <a:spAutoFit/>
          </a:bodyPr>
          <a:lstStyle/>
          <a:p>
            <a:pPr algn="r" rtl="0"/>
            <a:r>
              <a:rPr lang="pt-br" sz="2400">
                <a:ln w="0"/>
                <a:solidFill>
                  <a:schemeClr val="accent1"/>
                </a:solidFill>
                <a:latin typeface="Amazon Ember" panose="02000000000000000000" pitchFamily="2" charset="0"/>
                <a:ea typeface="Amazon Ember" panose="02000000000000000000" pitchFamily="2" charset="0"/>
              </a:rPr>
              <a:t>Como?</a:t>
            </a:r>
          </a:p>
        </p:txBody>
      </p:sp>
      <p:sp>
        <p:nvSpPr>
          <p:cNvPr id="8" name="Rectangle 7"/>
          <p:cNvSpPr/>
          <p:nvPr/>
        </p:nvSpPr>
        <p:spPr>
          <a:xfrm>
            <a:off x="474005" y="4978681"/>
            <a:ext cx="1010854" cy="492443"/>
          </a:xfrm>
          <a:prstGeom prst="rect">
            <a:avLst/>
          </a:prstGeom>
          <a:noFill/>
          <a:effectLst/>
        </p:spPr>
        <p:txBody>
          <a:bodyPr wrap="none" lIns="121920" tIns="60960" rIns="121920" bIns="60960" rtlCol="0">
            <a:spAutoFit/>
          </a:bodyPr>
          <a:lstStyle/>
          <a:p>
            <a:pPr algn="r" rtl="0"/>
            <a:r>
              <a:rPr lang="pt-br" sz="2400">
                <a:ln w="0"/>
                <a:solidFill>
                  <a:schemeClr val="accent1"/>
                </a:solidFill>
                <a:latin typeface="Amazon Ember" panose="02000000000000000000" pitchFamily="2" charset="0"/>
                <a:ea typeface="Amazon Ember" panose="02000000000000000000" pitchFamily="2" charset="0"/>
              </a:rPr>
              <a:t>Onde</a:t>
            </a:r>
          </a:p>
        </p:txBody>
      </p:sp>
      <p:sp>
        <p:nvSpPr>
          <p:cNvPr id="10" name="Rounded Rectangle 9"/>
          <p:cNvSpPr/>
          <p:nvPr/>
        </p:nvSpPr>
        <p:spPr>
          <a:xfrm>
            <a:off x="123225" y="2298106"/>
            <a:ext cx="11930744" cy="1175657"/>
          </a:xfrm>
          <a:prstGeom prst="round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p>
        </p:txBody>
      </p:sp>
      <p:sp>
        <p:nvSpPr>
          <p:cNvPr id="11" name="Rounded Rectangle 10"/>
          <p:cNvSpPr/>
          <p:nvPr/>
        </p:nvSpPr>
        <p:spPr>
          <a:xfrm>
            <a:off x="123225" y="3609362"/>
            <a:ext cx="11930744" cy="1030241"/>
          </a:xfrm>
          <a:prstGeom prst="round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p>
        </p:txBody>
      </p:sp>
      <p:sp>
        <p:nvSpPr>
          <p:cNvPr id="12" name="Rounded Rectangle 11"/>
          <p:cNvSpPr/>
          <p:nvPr/>
        </p:nvSpPr>
        <p:spPr>
          <a:xfrm>
            <a:off x="123225" y="4775201"/>
            <a:ext cx="11930744" cy="1385842"/>
          </a:xfrm>
          <a:prstGeom prst="round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p>
        </p:txBody>
      </p:sp>
      <p:cxnSp>
        <p:nvCxnSpPr>
          <p:cNvPr id="17" name="Straight Connector 16">
            <a:extLst>
              <a:ext uri="{FF2B5EF4-FFF2-40B4-BE49-F238E27FC236}">
                <a16:creationId xmlns:a16="http://schemas.microsoft.com/office/drawing/2014/main" id="{2EE250BD-EE08-2242-9983-3F4FB333A737}"/>
              </a:ext>
            </a:extLst>
          </p:cNvPr>
          <p:cNvCxnSpPr/>
          <p:nvPr/>
        </p:nvCxnSpPr>
        <p:spPr>
          <a:xfrm>
            <a:off x="1525803" y="2188138"/>
            <a:ext cx="0" cy="398768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B9B0D5-5C92-DD40-A455-86E385B211BB}"/>
              </a:ext>
            </a:extLst>
          </p:cNvPr>
          <p:cNvCxnSpPr/>
          <p:nvPr/>
        </p:nvCxnSpPr>
        <p:spPr>
          <a:xfrm>
            <a:off x="5356377" y="2188134"/>
            <a:ext cx="0" cy="398768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1E36C3-6D59-9E47-9B44-BD598488BECD}"/>
              </a:ext>
            </a:extLst>
          </p:cNvPr>
          <p:cNvSpPr txBox="1"/>
          <p:nvPr/>
        </p:nvSpPr>
        <p:spPr>
          <a:xfrm>
            <a:off x="1751040" y="2336290"/>
            <a:ext cx="3197608" cy="923330"/>
          </a:xfrm>
          <a:prstGeom prst="rect">
            <a:avLst/>
          </a:prstGeom>
          <a:noFill/>
        </p:spPr>
        <p:txBody>
          <a:bodyPr wrap="square" rtlCol="0">
            <a:spAutoFit/>
          </a:bodyPr>
          <a:lstStyle/>
          <a:p>
            <a:pPr rtl="0"/>
            <a:r>
              <a:rPr lang="pt-br" dirty="0">
                <a:latin typeface="Amazon Ember Light" charset="0"/>
                <a:ea typeface="Amazon Ember Light" charset="0"/>
                <a:cs typeface="Amazon Ember Light" charset="0"/>
              </a:rPr>
              <a:t>Arquivo ZIP que consiste de seu código e quaisquer dependências</a:t>
            </a:r>
          </a:p>
        </p:txBody>
      </p:sp>
      <p:sp>
        <p:nvSpPr>
          <p:cNvPr id="23" name="TextBox 22">
            <a:extLst>
              <a:ext uri="{FF2B5EF4-FFF2-40B4-BE49-F238E27FC236}">
                <a16:creationId xmlns:a16="http://schemas.microsoft.com/office/drawing/2014/main" id="{2D3AD00A-F264-0440-9192-2DB00FADD3BF}"/>
              </a:ext>
            </a:extLst>
          </p:cNvPr>
          <p:cNvSpPr txBox="1"/>
          <p:nvPr/>
        </p:nvSpPr>
        <p:spPr>
          <a:xfrm>
            <a:off x="1751040" y="3736409"/>
            <a:ext cx="3197608" cy="646331"/>
          </a:xfrm>
          <a:prstGeom prst="rect">
            <a:avLst/>
          </a:prstGeom>
          <a:noFill/>
        </p:spPr>
        <p:txBody>
          <a:bodyPr wrap="square" rtlCol="0">
            <a:spAutoFit/>
          </a:bodyPr>
          <a:lstStyle/>
          <a:p>
            <a:pPr rtl="0"/>
            <a:r>
              <a:rPr lang="pt-br">
                <a:latin typeface="Amazon Ember Light" charset="0"/>
                <a:ea typeface="Amazon Ember Light" charset="0"/>
                <a:cs typeface="Amazon Ember Light" charset="0"/>
              </a:rPr>
              <a:t>Usar npm ou pip para instalar </a:t>
            </a:r>
            <a:r>
              <a:rPr lang="pt-br">
                <a:solidFill>
                  <a:srgbClr val="000000"/>
                </a:solidFill>
                <a:latin typeface="Amazon Ember Light" charset="0"/>
                <a:ea typeface="Amazon Ember Light" charset="0"/>
                <a:cs typeface="Amazon Ember Light" charset="0"/>
              </a:rPr>
              <a:t>bibliotecas</a:t>
            </a:r>
            <a:endParaRPr lang="en-US">
              <a:solidFill>
                <a:srgbClr val="000000"/>
              </a:solidFill>
              <a:latin typeface="Amazon Ember Light" panose="020B0403020204020204"/>
              <a:ea typeface="Amazon Ember Light" charset="0"/>
              <a:cs typeface="Amazon Ember Light" charset="0"/>
            </a:endParaRPr>
          </a:p>
        </p:txBody>
      </p:sp>
      <p:sp>
        <p:nvSpPr>
          <p:cNvPr id="24" name="TextBox 23">
            <a:extLst>
              <a:ext uri="{FF2B5EF4-FFF2-40B4-BE49-F238E27FC236}">
                <a16:creationId xmlns:a16="http://schemas.microsoft.com/office/drawing/2014/main" id="{CAAEE655-0ADE-6047-8A19-8E81136301A1}"/>
              </a:ext>
            </a:extLst>
          </p:cNvPr>
          <p:cNvSpPr txBox="1"/>
          <p:nvPr/>
        </p:nvSpPr>
        <p:spPr>
          <a:xfrm>
            <a:off x="1751040" y="4983767"/>
            <a:ext cx="3197608" cy="646331"/>
          </a:xfrm>
          <a:prstGeom prst="rect">
            <a:avLst/>
          </a:prstGeom>
          <a:noFill/>
        </p:spPr>
        <p:txBody>
          <a:bodyPr wrap="square" rtlCol="0">
            <a:spAutoFit/>
          </a:bodyPr>
          <a:lstStyle/>
          <a:p>
            <a:pPr rtl="0"/>
            <a:r>
              <a:rPr lang="pt-br">
                <a:latin typeface="Amazon Ember Light" charset="0"/>
                <a:ea typeface="Amazon Ember Light" charset="0"/>
                <a:cs typeface="Amazon Ember Light" charset="0"/>
              </a:rPr>
              <a:t>Todas as dependências devem estar no </a:t>
            </a:r>
            <a:r>
              <a:rPr lang="pt-br">
                <a:solidFill>
                  <a:srgbClr val="000000"/>
                </a:solidFill>
                <a:latin typeface="Amazon Ember Light" charset="0"/>
                <a:ea typeface="Amazon Ember Light" charset="0"/>
                <a:cs typeface="Amazon Ember Light" charset="0"/>
              </a:rPr>
              <a:t>nível raiz</a:t>
            </a:r>
            <a:endParaRPr lang="en-US">
              <a:solidFill>
                <a:srgbClr val="000000"/>
              </a:solidFill>
              <a:latin typeface="Amazon Ember Light" panose="020B0403020204020204"/>
              <a:ea typeface="Amazon Ember Light" charset="0"/>
              <a:cs typeface="Amazon Ember Light" charset="0"/>
            </a:endParaRPr>
          </a:p>
        </p:txBody>
      </p:sp>
      <p:sp>
        <p:nvSpPr>
          <p:cNvPr id="25" name="Content Placeholder 3">
            <a:extLst>
              <a:ext uri="{FF2B5EF4-FFF2-40B4-BE49-F238E27FC236}">
                <a16:creationId xmlns:a16="http://schemas.microsoft.com/office/drawing/2014/main" id="{D0FF51DA-A6B8-DE40-ACBB-275CF60638BC}"/>
              </a:ext>
            </a:extLst>
          </p:cNvPr>
          <p:cNvSpPr txBox="1">
            <a:spLocks/>
          </p:cNvSpPr>
          <p:nvPr/>
        </p:nvSpPr>
        <p:spPr>
          <a:xfrm>
            <a:off x="8550729" y="1611304"/>
            <a:ext cx="3641271" cy="476362"/>
          </a:xfrm>
          <a:prstGeom prst="rect">
            <a:avLst/>
          </a:prstGeom>
          <a:noFill/>
          <a:ln w="19050">
            <a:noFill/>
          </a:ln>
        </p:spPr>
        <p:txBody>
          <a:bodyPr vert="horz" lIns="182880" tIns="45720" rIns="182880" bIns="45720" rtlCol="0">
            <a:normAutofit/>
          </a:bodyPr>
          <a:lstStyle>
            <a:lvl1pPr marL="344488" indent="-344488"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796925" indent="-339725"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258888" indent="-344488"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711325" indent="-33655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173288" indent="-344488"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rtl="0">
              <a:buFontTx/>
              <a:buNone/>
            </a:pPr>
            <a:r>
              <a:rPr lang="pt-br" sz="2600">
                <a:latin typeface="Amazon Ember Light" panose="020B0403020204020204" pitchFamily="34" charset="0"/>
                <a:ea typeface="Amazon Ember Light" panose="020B0403020204020204" pitchFamily="34" charset="0"/>
                <a:cs typeface="Amazon Ember Light" panose="020B0403020204020204" pitchFamily="34" charset="0"/>
              </a:rPr>
              <a:t>.NET Core</a:t>
            </a:r>
          </a:p>
        </p:txBody>
      </p:sp>
      <p:sp>
        <p:nvSpPr>
          <p:cNvPr id="26" name="Content Placeholder 3">
            <a:extLst>
              <a:ext uri="{FF2B5EF4-FFF2-40B4-BE49-F238E27FC236}">
                <a16:creationId xmlns:a16="http://schemas.microsoft.com/office/drawing/2014/main" id="{B9AA430D-4387-144E-A989-402FEA6FC4CC}"/>
              </a:ext>
            </a:extLst>
          </p:cNvPr>
          <p:cNvSpPr txBox="1">
            <a:spLocks/>
          </p:cNvSpPr>
          <p:nvPr/>
        </p:nvSpPr>
        <p:spPr>
          <a:xfrm>
            <a:off x="5155147" y="1651362"/>
            <a:ext cx="3641271" cy="476362"/>
          </a:xfrm>
          <a:prstGeom prst="rect">
            <a:avLst/>
          </a:prstGeom>
          <a:noFill/>
          <a:ln w="19050">
            <a:noFill/>
          </a:ln>
        </p:spPr>
        <p:txBody>
          <a:bodyPr vert="horz" lIns="182880" tIns="45720" rIns="182880" bIns="45720" rtlCol="0">
            <a:normAutofit/>
          </a:bodyPr>
          <a:lstStyle>
            <a:lvl1pPr marL="344488" indent="-344488"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796925" indent="-339725"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258888" indent="-344488"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711325" indent="-33655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173288" indent="-344488"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rtl="0">
              <a:buFontTx/>
              <a:buNone/>
            </a:pPr>
            <a:r>
              <a:rPr lang="pt-br" sz="2600">
                <a:latin typeface="Amazon Ember Light" panose="020B0403020204020204" pitchFamily="34" charset="0"/>
                <a:ea typeface="Amazon Ember Light" panose="020B0403020204020204" pitchFamily="34" charset="0"/>
                <a:cs typeface="Amazon Ember Light" panose="020B0403020204020204" pitchFamily="34" charset="0"/>
              </a:rPr>
              <a:t>Java</a:t>
            </a:r>
          </a:p>
        </p:txBody>
      </p:sp>
      <p:sp>
        <p:nvSpPr>
          <p:cNvPr id="27" name="TextBox 26">
            <a:extLst>
              <a:ext uri="{FF2B5EF4-FFF2-40B4-BE49-F238E27FC236}">
                <a16:creationId xmlns:a16="http://schemas.microsoft.com/office/drawing/2014/main" id="{D23C786B-817F-E844-AEE5-8851C46DD74F}"/>
              </a:ext>
            </a:extLst>
          </p:cNvPr>
          <p:cNvSpPr txBox="1"/>
          <p:nvPr/>
        </p:nvSpPr>
        <p:spPr>
          <a:xfrm>
            <a:off x="5376978" y="2340205"/>
            <a:ext cx="3197608" cy="992388"/>
          </a:xfrm>
          <a:prstGeom prst="rect">
            <a:avLst/>
          </a:prstGeom>
          <a:noFill/>
        </p:spPr>
        <p:txBody>
          <a:bodyPr wrap="square" rtlCol="0">
            <a:spAutoFit/>
          </a:bodyPr>
          <a:lstStyle/>
          <a:p>
            <a:pPr rtl="0">
              <a:lnSpc>
                <a:spcPct val="110000"/>
              </a:lnSpc>
            </a:pPr>
            <a:r>
              <a:rPr lang="pt-br">
                <a:latin typeface="Amazon Ember Light" charset="0"/>
                <a:ea typeface="Amazon Ember Light" charset="0"/>
                <a:cs typeface="Amazon Ember Light" charset="0"/>
              </a:rPr>
              <a:t>Tanto um arquivo.zip com todo o código, dependências ou um arquivo .jar autônomo</a:t>
            </a:r>
          </a:p>
        </p:txBody>
      </p:sp>
      <p:sp>
        <p:nvSpPr>
          <p:cNvPr id="28" name="TextBox 27">
            <a:extLst>
              <a:ext uri="{FF2B5EF4-FFF2-40B4-BE49-F238E27FC236}">
                <a16:creationId xmlns:a16="http://schemas.microsoft.com/office/drawing/2014/main" id="{026ACC15-9E24-A744-AB8A-7B8E732A452B}"/>
              </a:ext>
            </a:extLst>
          </p:cNvPr>
          <p:cNvSpPr txBox="1"/>
          <p:nvPr/>
        </p:nvSpPr>
        <p:spPr>
          <a:xfrm>
            <a:off x="5347007" y="3667287"/>
            <a:ext cx="3197608" cy="687689"/>
          </a:xfrm>
          <a:prstGeom prst="rect">
            <a:avLst/>
          </a:prstGeom>
          <a:noFill/>
        </p:spPr>
        <p:txBody>
          <a:bodyPr wrap="square" rtlCol="0">
            <a:spAutoFit/>
          </a:bodyPr>
          <a:lstStyle/>
          <a:p>
            <a:pPr rtl="0">
              <a:lnSpc>
                <a:spcPct val="110000"/>
              </a:lnSpc>
            </a:pPr>
            <a:r>
              <a:rPr lang="pt-br">
                <a:latin typeface="Amazon Ember Light" charset="0"/>
                <a:ea typeface="Amazon Ember Light" charset="0"/>
                <a:cs typeface="Amazon Ember Light" charset="0"/>
              </a:rPr>
              <a:t>Usar </a:t>
            </a:r>
            <a:r>
              <a:rPr lang="pt-br">
                <a:solidFill>
                  <a:srgbClr val="000000"/>
                </a:solidFill>
                <a:latin typeface="Amazon Ember Light" charset="0"/>
                <a:ea typeface="Amazon Ember Light" charset="0"/>
                <a:cs typeface="Amazon Ember Light" charset="0"/>
              </a:rPr>
              <a:t>plug-ins</a:t>
            </a:r>
            <a:r>
              <a:rPr lang="pt-br">
                <a:latin typeface="Amazon Ember Light" charset="0"/>
                <a:ea typeface="Amazon Ember Light" charset="0"/>
                <a:cs typeface="Amazon Ember Light" charset="0"/>
              </a:rPr>
              <a:t>do IDE do Maven ou do Eclipse</a:t>
            </a:r>
            <a:endParaRPr lang="en-US">
              <a:solidFill>
                <a:srgbClr val="000000"/>
              </a:solidFill>
              <a:latin typeface="Amazon Ember Light" panose="020B0403020204020204"/>
              <a:ea typeface="Amazon Ember Light" charset="0"/>
              <a:cs typeface="Amazon Ember Light" charset="0"/>
            </a:endParaRPr>
          </a:p>
        </p:txBody>
      </p:sp>
      <p:sp>
        <p:nvSpPr>
          <p:cNvPr id="29" name="TextBox 28">
            <a:extLst>
              <a:ext uri="{FF2B5EF4-FFF2-40B4-BE49-F238E27FC236}">
                <a16:creationId xmlns:a16="http://schemas.microsoft.com/office/drawing/2014/main" id="{C7943158-F7AA-714A-9D44-E98AEEAF3075}"/>
              </a:ext>
            </a:extLst>
          </p:cNvPr>
          <p:cNvSpPr txBox="1"/>
          <p:nvPr/>
        </p:nvSpPr>
        <p:spPr>
          <a:xfrm>
            <a:off x="5383366" y="4812147"/>
            <a:ext cx="3184833" cy="1297086"/>
          </a:xfrm>
          <a:prstGeom prst="rect">
            <a:avLst/>
          </a:prstGeom>
          <a:noFill/>
        </p:spPr>
        <p:txBody>
          <a:bodyPr wrap="square" rtlCol="0">
            <a:spAutoFit/>
          </a:bodyPr>
          <a:lstStyle/>
          <a:p>
            <a:pPr rtl="0">
              <a:lnSpc>
                <a:spcPct val="110000"/>
              </a:lnSpc>
            </a:pPr>
            <a:r>
              <a:rPr lang="pt-br" dirty="0">
                <a:latin typeface="Amazon Ember Light" charset="0"/>
                <a:ea typeface="Amazon Ember Light" charset="0"/>
                <a:cs typeface="Amazon Ember Light" charset="0"/>
              </a:rPr>
              <a:t>Arquivos compilados de classe </a:t>
            </a:r>
            <a:r>
              <a:rPr lang="pt-br" dirty="0">
                <a:solidFill>
                  <a:srgbClr val="000000"/>
                </a:solidFill>
                <a:latin typeface="Amazon Ember Light" charset="0"/>
                <a:ea typeface="Amazon Ember Light" charset="0"/>
                <a:cs typeface="Amazon Ember Light" charset="0"/>
              </a:rPr>
              <a:t>e</a:t>
            </a:r>
            <a:r>
              <a:rPr lang="pt-br" dirty="0">
                <a:latin typeface="Amazon Ember Light" charset="0"/>
                <a:ea typeface="Amazon Ember Light" charset="0"/>
                <a:cs typeface="Amazon Ember Light" charset="0"/>
              </a:rPr>
              <a:t> recursos no nível raiz, precisam de jars no </a:t>
            </a:r>
            <a:br>
              <a:rPr lang="pt-BR" dirty="0">
                <a:latin typeface="Amazon Ember Light" charset="0"/>
                <a:ea typeface="Amazon Ember Light" charset="0"/>
                <a:cs typeface="Amazon Ember Light" charset="0"/>
              </a:rPr>
            </a:br>
            <a:r>
              <a:rPr lang="pt-br" dirty="0">
                <a:solidFill>
                  <a:srgbClr val="000000"/>
                </a:solidFill>
                <a:latin typeface="Amazon Ember Light" charset="0"/>
                <a:ea typeface="Amazon Ember Light" charset="0"/>
                <a:cs typeface="Amazon Ember Light" charset="0"/>
              </a:rPr>
              <a:t>/lib directory</a:t>
            </a:r>
            <a:endParaRPr lang="en-US" dirty="0">
              <a:solidFill>
                <a:srgbClr val="000000"/>
              </a:solidFill>
              <a:latin typeface="Amazon Ember Light" panose="020B0403020204020204"/>
              <a:ea typeface="Amazon Ember Light" charset="0"/>
              <a:cs typeface="Amazon Ember Light" charset="0"/>
            </a:endParaRPr>
          </a:p>
        </p:txBody>
      </p:sp>
      <p:sp>
        <p:nvSpPr>
          <p:cNvPr id="31" name="TextBox 30">
            <a:extLst>
              <a:ext uri="{FF2B5EF4-FFF2-40B4-BE49-F238E27FC236}">
                <a16:creationId xmlns:a16="http://schemas.microsoft.com/office/drawing/2014/main" id="{61498EEE-E575-4946-825D-F832FDD9CC53}"/>
              </a:ext>
            </a:extLst>
          </p:cNvPr>
          <p:cNvSpPr txBox="1"/>
          <p:nvPr/>
        </p:nvSpPr>
        <p:spPr>
          <a:xfrm>
            <a:off x="8772560" y="2313796"/>
            <a:ext cx="3197608" cy="992388"/>
          </a:xfrm>
          <a:prstGeom prst="rect">
            <a:avLst/>
          </a:prstGeom>
          <a:noFill/>
        </p:spPr>
        <p:txBody>
          <a:bodyPr wrap="square" rtlCol="0">
            <a:spAutoFit/>
          </a:bodyPr>
          <a:lstStyle/>
          <a:p>
            <a:pPr rtl="0">
              <a:lnSpc>
                <a:spcPct val="110000"/>
              </a:lnSpc>
            </a:pPr>
            <a:r>
              <a:rPr lang="pt-br">
                <a:latin typeface="Amazon Ember Light" charset="0"/>
                <a:ea typeface="Amazon Ember Light" charset="0"/>
                <a:cs typeface="Amazon Ember Light" charset="0"/>
              </a:rPr>
              <a:t>Tanto um arquivo.zip com todo o código, dependências ou um arquivo .dll autônomo</a:t>
            </a:r>
          </a:p>
        </p:txBody>
      </p:sp>
      <p:sp>
        <p:nvSpPr>
          <p:cNvPr id="32" name="TextBox 31">
            <a:extLst>
              <a:ext uri="{FF2B5EF4-FFF2-40B4-BE49-F238E27FC236}">
                <a16:creationId xmlns:a16="http://schemas.microsoft.com/office/drawing/2014/main" id="{A8512A93-B933-4D4D-87EF-AB14A9E8B2B6}"/>
              </a:ext>
            </a:extLst>
          </p:cNvPr>
          <p:cNvSpPr txBox="1"/>
          <p:nvPr/>
        </p:nvSpPr>
        <p:spPr>
          <a:xfrm>
            <a:off x="8772560" y="3690499"/>
            <a:ext cx="3197608" cy="687689"/>
          </a:xfrm>
          <a:prstGeom prst="rect">
            <a:avLst/>
          </a:prstGeom>
          <a:noFill/>
        </p:spPr>
        <p:txBody>
          <a:bodyPr wrap="square" rtlCol="0">
            <a:spAutoFit/>
          </a:bodyPr>
          <a:lstStyle/>
          <a:p>
            <a:pPr rtl="0">
              <a:lnSpc>
                <a:spcPct val="110000"/>
              </a:lnSpc>
            </a:pPr>
            <a:r>
              <a:rPr lang="pt-br">
                <a:latin typeface="Amazon Ember Light" charset="0"/>
                <a:ea typeface="Amazon Ember Light" charset="0"/>
                <a:cs typeface="Amazon Ember Light" charset="0"/>
              </a:rPr>
              <a:t>Usar </a:t>
            </a:r>
            <a:r>
              <a:rPr lang="pt-br">
                <a:solidFill>
                  <a:srgbClr val="000000"/>
                </a:solidFill>
                <a:latin typeface="Amazon Ember Light" charset="0"/>
                <a:ea typeface="Amazon Ember Light" charset="0"/>
                <a:cs typeface="Amazon Ember Light" charset="0"/>
              </a:rPr>
              <a:t>plug-ins</a:t>
            </a:r>
            <a:r>
              <a:rPr lang="pt-br">
                <a:latin typeface="Amazon Ember Light" charset="0"/>
                <a:ea typeface="Amazon Ember Light" charset="0"/>
                <a:cs typeface="Amazon Ember Light" charset="0"/>
              </a:rPr>
              <a:t> </a:t>
            </a:r>
            <a:r>
              <a:rPr lang="pt-br">
                <a:solidFill>
                  <a:srgbClr val="000000"/>
                </a:solidFill>
                <a:latin typeface="Amazon Ember Light" charset="0"/>
                <a:ea typeface="Amazon Ember Light" charset="0"/>
                <a:cs typeface="Amazon Ember Light" charset="0"/>
              </a:rPr>
              <a:t>Nuget</a:t>
            </a:r>
            <a:r>
              <a:rPr lang="pt-br">
                <a:latin typeface="Amazon Ember Light" charset="0"/>
                <a:ea typeface="Amazon Ember Light" charset="0"/>
                <a:cs typeface="Amazon Ember Light" charset="0"/>
              </a:rPr>
              <a:t> ou VisualStudio</a:t>
            </a:r>
            <a:endParaRPr lang="en-US">
              <a:solidFill>
                <a:srgbClr val="000000"/>
              </a:solidFill>
              <a:latin typeface="Amazon Ember Light" panose="020B0403020204020204"/>
              <a:ea typeface="Amazon Ember Light" charset="0"/>
              <a:cs typeface="Amazon Ember Light" charset="0"/>
            </a:endParaRPr>
          </a:p>
        </p:txBody>
      </p:sp>
      <p:sp>
        <p:nvSpPr>
          <p:cNvPr id="33" name="TextBox 32">
            <a:extLst>
              <a:ext uri="{FF2B5EF4-FFF2-40B4-BE49-F238E27FC236}">
                <a16:creationId xmlns:a16="http://schemas.microsoft.com/office/drawing/2014/main" id="{C3145134-B962-534E-A7B0-E2C8EC6849A2}"/>
              </a:ext>
            </a:extLst>
          </p:cNvPr>
          <p:cNvSpPr txBox="1"/>
          <p:nvPr/>
        </p:nvSpPr>
        <p:spPr>
          <a:xfrm>
            <a:off x="8772560" y="4983767"/>
            <a:ext cx="3197608" cy="687689"/>
          </a:xfrm>
          <a:prstGeom prst="rect">
            <a:avLst/>
          </a:prstGeom>
          <a:noFill/>
        </p:spPr>
        <p:txBody>
          <a:bodyPr wrap="square" rtlCol="0">
            <a:spAutoFit/>
          </a:bodyPr>
          <a:lstStyle/>
          <a:p>
            <a:pPr rtl="0">
              <a:lnSpc>
                <a:spcPct val="110000"/>
              </a:lnSpc>
            </a:pPr>
            <a:r>
              <a:rPr lang="pt-br">
                <a:latin typeface="Amazon Ember Light" charset="0"/>
                <a:ea typeface="Amazon Ember Light" charset="0"/>
                <a:cs typeface="Amazon Ember Light" charset="0"/>
              </a:rPr>
              <a:t>Todos os assemblies (conjuntos) (.dll) no </a:t>
            </a:r>
            <a:r>
              <a:rPr lang="pt-br">
                <a:solidFill>
                  <a:srgbClr val="000000"/>
                </a:solidFill>
                <a:latin typeface="Amazon Ember Light" charset="0"/>
                <a:ea typeface="Amazon Ember Light" charset="0"/>
                <a:cs typeface="Amazon Ember Light" charset="0"/>
              </a:rPr>
              <a:t>nível raiz</a:t>
            </a:r>
            <a:endParaRPr lang="en-US">
              <a:solidFill>
                <a:srgbClr val="000000"/>
              </a:solidFill>
              <a:latin typeface="Amazon Ember Light" panose="020B0403020204020204"/>
              <a:ea typeface="Amazon Ember Light" charset="0"/>
              <a:cs typeface="Amazon Ember Light" charset="0"/>
            </a:endParaRPr>
          </a:p>
        </p:txBody>
      </p:sp>
      <p:sp>
        <p:nvSpPr>
          <p:cNvPr id="2" name="Footer Placeholder 1"/>
          <p:cNvSpPr>
            <a:spLocks noGrp="1"/>
          </p:cNvSpPr>
          <p:nvPr>
            <p:ph type="ftr" sz="quarter" idx="3"/>
          </p:nvPr>
        </p:nvSpPr>
        <p:spPr>
          <a:xfrm>
            <a:off x="419100" y="6356350"/>
            <a:ext cx="4492869"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1066493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Desenvolvimento e implantação: Exemplo</a:t>
            </a:r>
          </a:p>
        </p:txBody>
      </p:sp>
      <p:pic>
        <p:nvPicPr>
          <p:cNvPr id="25"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68351" y="1719449"/>
            <a:ext cx="1912817" cy="986225"/>
          </a:xfrm>
        </p:spPr>
      </p:pic>
      <p:sp>
        <p:nvSpPr>
          <p:cNvPr id="4" name="Slide Number Placeholder 3"/>
          <p:cNvSpPr>
            <a:spLocks noGrp="1"/>
          </p:cNvSpPr>
          <p:nvPr>
            <p:ph type="sldNum" sz="quarter" idx="12"/>
          </p:nvPr>
        </p:nvSpPr>
        <p:spPr/>
        <p:txBody>
          <a:bodyPr rtlCol="0"/>
          <a:lstStyle/>
          <a:p>
            <a:pPr rtl="0"/>
            <a:fld id="{9FC43BFD-8FF7-A343-A8A6-E2338FCE8046}" type="slidenum">
              <a:rPr lang="en-US" smtClean="0"/>
              <a:pPr/>
              <a:t>23</a:t>
            </a:fld>
            <a:endParaRPr lang="en-US"/>
          </a:p>
        </p:txBody>
      </p:sp>
      <p:sp>
        <p:nvSpPr>
          <p:cNvPr id="26" name="Rectangle 25"/>
          <p:cNvSpPr/>
          <p:nvPr/>
        </p:nvSpPr>
        <p:spPr>
          <a:xfrm>
            <a:off x="1131607" y="2710234"/>
            <a:ext cx="2586304" cy="830997"/>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Criar uma classe de </a:t>
            </a:r>
            <a:r>
              <a:rPr lang="pt-br" sz="1600" dirty="0" err="1">
                <a:latin typeface="Amazon Ember Light" charset="0"/>
                <a:ea typeface="Amazon Ember Light" charset="0"/>
                <a:cs typeface="Amazon Ember Light" charset="0"/>
              </a:rPr>
              <a:t>handler</a:t>
            </a:r>
            <a:r>
              <a:rPr lang="pt-br" sz="1600" dirty="0">
                <a:latin typeface="Amazon Ember Light" charset="0"/>
                <a:ea typeface="Amazon Ember Light" charset="0"/>
                <a:cs typeface="Amazon Ember Light" charset="0"/>
              </a:rPr>
              <a:t> (manipulador) </a:t>
            </a:r>
            <a:br>
              <a:rPr lang="pt-BR" sz="1600" dirty="0">
                <a:latin typeface="Amazon Ember Light" charset="0"/>
                <a:ea typeface="Amazon Ember Light" charset="0"/>
                <a:cs typeface="Amazon Ember Light" charset="0"/>
              </a:rPr>
            </a:br>
            <a:r>
              <a:rPr lang="pt-br" sz="1600" dirty="0">
                <a:latin typeface="Amazon Ember Light" charset="0"/>
                <a:ea typeface="Amazon Ember Light" charset="0"/>
                <a:cs typeface="Amazon Ember Light" charset="0"/>
              </a:rPr>
              <a:t>do Lambda no seu </a:t>
            </a:r>
            <a:r>
              <a:rPr lang="pt-br" sz="1600" dirty="0">
                <a:solidFill>
                  <a:srgbClr val="000000"/>
                </a:solidFill>
                <a:latin typeface="Amazon Ember Light" charset="0"/>
                <a:ea typeface="Amazon Ember Light" charset="0"/>
                <a:cs typeface="Amazon Ember Light" charset="0"/>
              </a:rPr>
              <a:t>código</a:t>
            </a:r>
            <a:endParaRPr lang="en-US" sz="1600" dirty="0">
              <a:solidFill>
                <a:srgbClr val="000000"/>
              </a:solidFill>
              <a:latin typeface="Amazon Ember Light" panose="020B0403020204020204"/>
              <a:ea typeface="Amazon Ember Light" charset="0"/>
              <a:cs typeface="Amazon Ember Light" charset="0"/>
            </a:endParaRPr>
          </a:p>
        </p:txBody>
      </p:sp>
      <p:sp>
        <p:nvSpPr>
          <p:cNvPr id="27" name="Rectangle 26"/>
          <p:cNvSpPr/>
          <p:nvPr/>
        </p:nvSpPr>
        <p:spPr>
          <a:xfrm>
            <a:off x="8475861" y="2785623"/>
            <a:ext cx="2333168" cy="830997"/>
          </a:xfrm>
          <a:prstGeom prst="rect">
            <a:avLst/>
          </a:prstGeom>
        </p:spPr>
        <p:txBody>
          <a:bodyPr wrap="square" rtlCol="0">
            <a:spAutoFit/>
          </a:bodyPr>
          <a:lstStyle/>
          <a:p>
            <a:pPr algn="ctr" rtl="0"/>
            <a:r>
              <a:rPr lang="pt-br" sz="1600" dirty="0">
                <a:solidFill>
                  <a:srgbClr val="000000"/>
                </a:solidFill>
                <a:latin typeface="Amazon Ember Light" charset="0"/>
                <a:ea typeface="Amazon Ember Light" charset="0"/>
                <a:cs typeface="Amazon Ember Light" charset="0"/>
              </a:rPr>
              <a:t>Permitir</a:t>
            </a:r>
            <a:r>
              <a:rPr lang="pt-BR" sz="1600" dirty="0">
                <a:solidFill>
                  <a:srgbClr val="000000"/>
                </a:solidFill>
                <a:latin typeface="Amazon Ember Light" charset="0"/>
                <a:ea typeface="Amazon Ember Light" charset="0"/>
                <a:cs typeface="Amazon Ember Light" charset="0"/>
              </a:rPr>
              <a:t> </a:t>
            </a:r>
            <a:r>
              <a:rPr lang="pt-br" sz="1600" dirty="0">
                <a:latin typeface="Amazon Ember Light" charset="0"/>
                <a:ea typeface="Amazon Ember Light" charset="0"/>
                <a:cs typeface="Amazon Ember Light" charset="0"/>
              </a:rPr>
              <a:t>AWS Lambda para assumir uma </a:t>
            </a:r>
            <a:r>
              <a:rPr lang="pt-br" sz="1600" dirty="0">
                <a:solidFill>
                  <a:srgbClr val="000000"/>
                </a:solidFill>
                <a:latin typeface="Amazon Ember Light" charset="0"/>
                <a:ea typeface="Amazon Ember Light" charset="0"/>
                <a:cs typeface="Amazon Ember Light" charset="0"/>
              </a:rPr>
              <a:t>função do IAM</a:t>
            </a:r>
            <a:endParaRPr lang="en-US" sz="1600" dirty="0">
              <a:solidFill>
                <a:srgbClr val="000000"/>
              </a:solidFill>
              <a:latin typeface="Amazon Ember Light" panose="020B0403020204020204"/>
              <a:ea typeface="Amazon Ember Light" charset="0"/>
              <a:cs typeface="Amazon Ember Light" charset="0"/>
            </a:endParaRPr>
          </a:p>
        </p:txBody>
      </p:sp>
      <p:sp>
        <p:nvSpPr>
          <p:cNvPr id="31" name="Rectangle 30"/>
          <p:cNvSpPr/>
          <p:nvPr/>
        </p:nvSpPr>
        <p:spPr>
          <a:xfrm>
            <a:off x="5501107" y="1948609"/>
            <a:ext cx="1474249" cy="830997"/>
          </a:xfrm>
          <a:prstGeom prst="rect">
            <a:avLst/>
          </a:prstGeom>
        </p:spPr>
        <p:txBody>
          <a:bodyPr wrap="square" rtlCol="0">
            <a:spAutoFit/>
          </a:bodyPr>
          <a:lstStyle/>
          <a:p>
            <a:pPr algn="ctr" rtl="0"/>
            <a:r>
              <a:rPr lang="pt-br" sz="1600">
                <a:latin typeface="Amazon Ember Light" charset="0"/>
                <a:ea typeface="Amazon Ember Light" charset="0"/>
                <a:cs typeface="Amazon Ember Light" charset="0"/>
              </a:rPr>
              <a:t>Criar a sua </a:t>
            </a:r>
            <a:r>
              <a:rPr lang="pt-br" sz="1600">
                <a:solidFill>
                  <a:srgbClr val="000000"/>
                </a:solidFill>
                <a:latin typeface="Amazon Ember Light" charset="0"/>
                <a:ea typeface="Amazon Ember Light" charset="0"/>
                <a:cs typeface="Amazon Ember Light" charset="0"/>
              </a:rPr>
              <a:t>função</a:t>
            </a:r>
            <a:r>
              <a:rPr lang="pt-br" sz="1600">
                <a:latin typeface="Amazon Ember Light" charset="0"/>
                <a:ea typeface="Amazon Ember Light" charset="0"/>
                <a:cs typeface="Amazon Ember Light" charset="0"/>
              </a:rPr>
              <a:t> do AWS Lambda</a:t>
            </a:r>
            <a:endParaRPr lang="en-US" sz="1600">
              <a:solidFill>
                <a:srgbClr val="000000"/>
              </a:solidFill>
              <a:latin typeface="Amazon Ember Light" panose="020B0403020204020204"/>
              <a:ea typeface="Amazon Ember Light" charset="0"/>
              <a:cs typeface="Amazon Ember Light" charset="0"/>
            </a:endParaRPr>
          </a:p>
        </p:txBody>
      </p:sp>
      <p:cxnSp>
        <p:nvCxnSpPr>
          <p:cNvPr id="32" name="Straight Arrow Connector 31"/>
          <p:cNvCxnSpPr/>
          <p:nvPr/>
        </p:nvCxnSpPr>
        <p:spPr>
          <a:xfrm rot="-60000">
            <a:off x="3508773" y="2342348"/>
            <a:ext cx="1484050" cy="24344"/>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195977" y="2342696"/>
            <a:ext cx="1523631" cy="6092"/>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8339381" y="4953335"/>
            <a:ext cx="2586304" cy="584775"/>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Fazer upload </a:t>
            </a:r>
            <a:br>
              <a:rPr lang="pt-BR" sz="1600" dirty="0">
                <a:latin typeface="Amazon Ember Light" charset="0"/>
                <a:ea typeface="Amazon Ember Light" charset="0"/>
                <a:cs typeface="Amazon Ember Light" charset="0"/>
              </a:rPr>
            </a:br>
            <a:r>
              <a:rPr lang="pt-br" sz="1600" dirty="0">
                <a:latin typeface="Amazon Ember Light" charset="0"/>
                <a:ea typeface="Amazon Ember Light" charset="0"/>
                <a:cs typeface="Amazon Ember Light" charset="0"/>
              </a:rPr>
              <a:t>do </a:t>
            </a:r>
            <a:r>
              <a:rPr lang="pt-br" sz="1600" dirty="0">
                <a:solidFill>
                  <a:srgbClr val="000000"/>
                </a:solidFill>
                <a:latin typeface="Amazon Ember Light" charset="0"/>
                <a:ea typeface="Amazon Ember Light" charset="0"/>
                <a:cs typeface="Amazon Ember Light" charset="0"/>
              </a:rPr>
              <a:t>código</a:t>
            </a:r>
            <a:endParaRPr lang="en-US" sz="1600" dirty="0">
              <a:solidFill>
                <a:srgbClr val="000000"/>
              </a:solidFill>
              <a:latin typeface="Amazon Ember Light" panose="020B0403020204020204"/>
              <a:ea typeface="Amazon Ember Light" charset="0"/>
              <a:cs typeface="Amazon Ember Light" charset="0"/>
            </a:endParaRPr>
          </a:p>
        </p:txBody>
      </p:sp>
      <p:sp>
        <p:nvSpPr>
          <p:cNvPr id="37" name="Rectangle 36"/>
          <p:cNvSpPr/>
          <p:nvPr/>
        </p:nvSpPr>
        <p:spPr>
          <a:xfrm>
            <a:off x="5262871" y="4804766"/>
            <a:ext cx="1950720" cy="584775"/>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Invocar a função </a:t>
            </a:r>
            <a:r>
              <a:rPr lang="pt-br" sz="1600" dirty="0">
                <a:solidFill>
                  <a:srgbClr val="000000"/>
                </a:solidFill>
                <a:latin typeface="Amazon Ember Light" charset="0"/>
                <a:ea typeface="Amazon Ember Light" charset="0"/>
                <a:cs typeface="Amazon Ember Light" charset="0"/>
              </a:rPr>
              <a:t>do AWS </a:t>
            </a:r>
            <a:r>
              <a:rPr lang="pt-br" sz="1600" dirty="0">
                <a:latin typeface="Amazon Ember Light" charset="0"/>
                <a:ea typeface="Amazon Ember Light" charset="0"/>
                <a:cs typeface="Amazon Ember Light" charset="0"/>
              </a:rPr>
              <a:t>Lambda</a:t>
            </a:r>
            <a:endParaRPr lang="en-US" sz="1600" dirty="0">
              <a:latin typeface="Amazon Ember Light" charset="0"/>
              <a:ea typeface="Amazon Ember Light" charset="0"/>
              <a:cs typeface="Amazon Ember Light" charset="0"/>
            </a:endParaRPr>
          </a:p>
        </p:txBody>
      </p:sp>
      <p:sp>
        <p:nvSpPr>
          <p:cNvPr id="39" name="Rectangle 38"/>
          <p:cNvSpPr/>
          <p:nvPr/>
        </p:nvSpPr>
        <p:spPr>
          <a:xfrm>
            <a:off x="1773973" y="4048789"/>
            <a:ext cx="1903985" cy="584775"/>
          </a:xfrm>
          <a:prstGeom prst="rect">
            <a:avLst/>
          </a:prstGeom>
        </p:spPr>
        <p:txBody>
          <a:bodyPr wrap="square" rtlCol="0">
            <a:spAutoFit/>
          </a:bodyPr>
          <a:lstStyle/>
          <a:p>
            <a:pPr algn="ctr" rtl="0"/>
            <a:r>
              <a:rPr lang="pt-br" sz="1600">
                <a:latin typeface="Amazon Ember Light" charset="0"/>
                <a:ea typeface="Amazon Ember Light" charset="0"/>
                <a:cs typeface="Amazon Ember Light" charset="0"/>
              </a:rPr>
              <a:t>Monitorar a sua </a:t>
            </a:r>
            <a:r>
              <a:rPr lang="pt-br" sz="1600">
                <a:solidFill>
                  <a:srgbClr val="000000"/>
                </a:solidFill>
                <a:latin typeface="Amazon Ember Light" charset="0"/>
                <a:ea typeface="Amazon Ember Light" charset="0"/>
                <a:cs typeface="Amazon Ember Light" charset="0"/>
              </a:rPr>
              <a:t>função</a:t>
            </a:r>
            <a:endParaRPr lang="en-US" sz="1600">
              <a:solidFill>
                <a:srgbClr val="000000"/>
              </a:solidFill>
              <a:latin typeface="Amazon Ember Light" panose="020B0403020204020204"/>
              <a:ea typeface="Amazon Ember Light" charset="0"/>
              <a:cs typeface="Amazon Ember Light" charset="0"/>
            </a:endParaRPr>
          </a:p>
        </p:txBody>
      </p:sp>
      <p:cxnSp>
        <p:nvCxnSpPr>
          <p:cNvPr id="40" name="Straight Arrow Connector 39"/>
          <p:cNvCxnSpPr/>
          <p:nvPr/>
        </p:nvCxnSpPr>
        <p:spPr>
          <a:xfrm>
            <a:off x="9632156" y="3585014"/>
            <a:ext cx="755" cy="1065308"/>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7178960" y="5133511"/>
            <a:ext cx="1557664" cy="0"/>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9063760" y="2539198"/>
            <a:ext cx="1137547" cy="205121"/>
          </a:xfrm>
          <a:prstGeom prst="rect">
            <a:avLst/>
          </a:prstGeom>
          <a:noFill/>
        </p:spPr>
        <p:txBody>
          <a:bodyPr wrap="square" lIns="0" tIns="0" rIns="0" bIns="0" rtlCol="0">
            <a:spAutoFit/>
          </a:bodyPr>
          <a:lstStyle>
            <a:defPPr>
              <a:defRPr lang="en-US"/>
            </a:defPPr>
            <a:lvl1pPr algn="ctr">
              <a:defRPr sz="1333">
                <a:latin typeface="Amazon Ember" panose="020B0603020204020204" pitchFamily="34" charset="0"/>
                <a:ea typeface="Amazon Ember" panose="020B0603020204020204" pitchFamily="34" charset="0"/>
                <a:cs typeface="Amazon Ember" panose="020B0603020204020204" pitchFamily="34" charset="0"/>
              </a:defRPr>
            </a:lvl1pPr>
          </a:lstStyle>
          <a:p>
            <a:pPr rtl="0"/>
            <a:r>
              <a:rPr lang="pt-br"/>
              <a:t>Função do IAM</a:t>
            </a:r>
          </a:p>
        </p:txBody>
      </p:sp>
      <p:cxnSp>
        <p:nvCxnSpPr>
          <p:cNvPr id="48" name="Straight Arrow Connector 47"/>
          <p:cNvCxnSpPr/>
          <p:nvPr/>
        </p:nvCxnSpPr>
        <p:spPr>
          <a:xfrm flipH="1" flipV="1">
            <a:off x="3471965" y="5129022"/>
            <a:ext cx="1557666" cy="8979"/>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3"/>
          </p:nvPr>
        </p:nvSpPr>
        <p:spPr>
          <a:xfrm>
            <a:off x="419100" y="6356350"/>
            <a:ext cx="5512777" cy="365125"/>
          </a:xfrm>
        </p:spPr>
        <p:txBody>
          <a:bodyPr rtlCol="0"/>
          <a:lstStyle/>
          <a:p>
            <a:pPr rtl="0"/>
            <a:r>
              <a:rPr lang="pt-br" dirty="0"/>
              <a:t>© 2020, Amazon Web Services, Inc. ou suas afiliadas. Todos os direitos reservados.</a:t>
            </a:r>
          </a:p>
        </p:txBody>
      </p:sp>
      <p:pic>
        <p:nvPicPr>
          <p:cNvPr id="23" name="Graphic 54">
            <a:extLst>
              <a:ext uri="{FF2B5EF4-FFF2-40B4-BE49-F238E27FC236}">
                <a16:creationId xmlns:a16="http://schemas.microsoft.com/office/drawing/2014/main" id="{50E1591F-DA4C-934C-BDCB-2E69767A65B3}"/>
              </a:ext>
            </a:extLst>
          </p:cNvPr>
          <p:cNvPicPr>
            <a:picLocks noChangeAspect="1"/>
          </p:cNvPicPr>
          <p:nvPr/>
        </p:nvPicPr>
        <p:blipFill>
          <a:blip r:embed="rId5"/>
          <a:stretch>
            <a:fillRect/>
          </a:stretch>
        </p:blipFill>
        <p:spPr>
          <a:xfrm>
            <a:off x="9121319" y="1763915"/>
            <a:ext cx="914400" cy="914400"/>
          </a:xfrm>
          <a:prstGeom prst="rect">
            <a:avLst/>
          </a:prstGeom>
        </p:spPr>
      </p:pic>
      <p:sp>
        <p:nvSpPr>
          <p:cNvPr id="30" name="TextBox 29">
            <a:extLst>
              <a:ext uri="{FF2B5EF4-FFF2-40B4-BE49-F238E27FC236}">
                <a16:creationId xmlns:a16="http://schemas.microsoft.com/office/drawing/2014/main" id="{CBE62718-B3C1-9347-88A2-FA6EC002EBE0}"/>
              </a:ext>
            </a:extLst>
          </p:cNvPr>
          <p:cNvSpPr txBox="1"/>
          <p:nvPr/>
        </p:nvSpPr>
        <p:spPr>
          <a:xfrm>
            <a:off x="1575013" y="5525550"/>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CloudWatch</a:t>
            </a:r>
          </a:p>
        </p:txBody>
      </p:sp>
      <p:pic>
        <p:nvPicPr>
          <p:cNvPr id="33" name="Graphic 29">
            <a:extLst>
              <a:ext uri="{FF2B5EF4-FFF2-40B4-BE49-F238E27FC236}">
                <a16:creationId xmlns:a16="http://schemas.microsoft.com/office/drawing/2014/main" id="{4994548E-B041-504E-B148-6A1CB65E45BB}"/>
              </a:ext>
            </a:extLst>
          </p:cNvPr>
          <p:cNvPicPr>
            <a:picLocks noChangeAspect="1"/>
          </p:cNvPicPr>
          <p:nvPr/>
        </p:nvPicPr>
        <p:blipFill>
          <a:blip r:embed="rId6"/>
          <a:stretch>
            <a:fillRect/>
          </a:stretch>
        </p:blipFill>
        <p:spPr>
          <a:xfrm>
            <a:off x="2370365" y="4761740"/>
            <a:ext cx="711200" cy="711200"/>
          </a:xfrm>
          <a:prstGeom prst="rect">
            <a:avLst/>
          </a:prstGeom>
        </p:spPr>
      </p:pic>
    </p:spTree>
    <p:custDataLst>
      <p:tags r:id="rId1"/>
    </p:custDataLst>
    <p:extLst>
      <p:ext uri="{BB962C8B-B14F-4D97-AF65-F5344CB8AC3E}">
        <p14:creationId xmlns:p14="http://schemas.microsoft.com/office/powerpoint/2010/main" val="1102717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Modelo</a:t>
            </a:r>
            <a:r>
              <a:rPr lang="pt-br" sz="3500" dirty="0">
                <a:latin typeface="Amazon Ember Light" panose="020B0403020204020204" pitchFamily="34" charset="0"/>
                <a:ea typeface="Amazon Ember Light" panose="020B0403020204020204" pitchFamily="34" charset="0"/>
                <a:cs typeface="Amazon Ember Light" panose="020B0403020204020204" pitchFamily="34" charset="0"/>
              </a:rPr>
              <a:t> de execução do AWS Lambda</a:t>
            </a:r>
          </a:p>
        </p:txBody>
      </p:sp>
      <p:sp>
        <p:nvSpPr>
          <p:cNvPr id="48" name="Content Placeholder 5"/>
          <p:cNvSpPr>
            <a:spLocks noGrp="1"/>
          </p:cNvSpPr>
          <p:nvPr>
            <p:ph idx="1"/>
          </p:nvPr>
        </p:nvSpPr>
        <p:spPr>
          <a:xfrm>
            <a:off x="250533" y="1392721"/>
            <a:ext cx="3434862" cy="4913308"/>
          </a:xfrm>
        </p:spPr>
        <p:txBody>
          <a:bodyPr rtlCol="0"/>
          <a:lstStyle/>
          <a:p>
            <a:pPr marL="0" indent="0" algn="ctr" rtl="0">
              <a:buNone/>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Síncrona </a:t>
            </a:r>
          </a:p>
        </p:txBody>
      </p:sp>
      <p:sp>
        <p:nvSpPr>
          <p:cNvPr id="51" name="Content Placeholder 6"/>
          <p:cNvSpPr txBox="1">
            <a:spLocks/>
          </p:cNvSpPr>
          <p:nvPr/>
        </p:nvSpPr>
        <p:spPr>
          <a:xfrm>
            <a:off x="4325131" y="1392314"/>
            <a:ext cx="355536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rtl="0">
              <a:buFont typeface="Arial"/>
              <a:buNone/>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Assíncrono (evento)</a:t>
            </a:r>
          </a:p>
        </p:txBody>
      </p:sp>
      <p:sp>
        <p:nvSpPr>
          <p:cNvPr id="52" name="Content Placeholder 7"/>
          <p:cNvSpPr txBox="1">
            <a:spLocks/>
          </p:cNvSpPr>
          <p:nvPr/>
        </p:nvSpPr>
        <p:spPr>
          <a:xfrm>
            <a:off x="8457511" y="1388428"/>
            <a:ext cx="3182767"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rtl="0">
              <a:buFont typeface="Arial"/>
              <a:buNone/>
            </a:pP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Baseado em fluxo (stream)</a:t>
            </a:r>
          </a:p>
        </p:txBody>
      </p:sp>
      <p:grpSp>
        <p:nvGrpSpPr>
          <p:cNvPr id="73" name="Group 72"/>
          <p:cNvGrpSpPr/>
          <p:nvPr/>
        </p:nvGrpSpPr>
        <p:grpSpPr>
          <a:xfrm>
            <a:off x="958731" y="3492535"/>
            <a:ext cx="2041284" cy="450753"/>
            <a:chOff x="958908" y="3769076"/>
            <a:chExt cx="2041284" cy="450753"/>
          </a:xfrm>
        </p:grpSpPr>
        <p:sp>
          <p:nvSpPr>
            <p:cNvPr id="74" name="Rectangle 73"/>
            <p:cNvSpPr/>
            <p:nvPr/>
          </p:nvSpPr>
          <p:spPr>
            <a:xfrm>
              <a:off x="958908" y="3769076"/>
              <a:ext cx="2041284" cy="450751"/>
            </a:xfrm>
            <a:prstGeom prst="rect">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rtlCol="0"/>
            <a:lstStyle/>
            <a:p>
              <a:pPr algn="ctr" rtl="0"/>
              <a:r>
                <a:rPr lang="pt-br" sz="220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sp>
          <p:nvSpPr>
            <p:cNvPr id="75" name="Rectangle 74"/>
            <p:cNvSpPr/>
            <p:nvPr/>
          </p:nvSpPr>
          <p:spPr>
            <a:xfrm>
              <a:off x="958908" y="3769077"/>
              <a:ext cx="2041284" cy="450752"/>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33867" tIns="33867" rIns="33867" bIns="33867" numCol="1" spcCol="1270" rtlCol="0" anchor="ctr" anchorCtr="0">
              <a:noAutofit/>
            </a:bodyPr>
            <a:lstStyle/>
            <a:p>
              <a:pPr algn="ctr" defTabSz="2370607" rtl="0">
                <a:lnSpc>
                  <a:spcPct val="90000"/>
                </a:lnSpc>
                <a:spcBef>
                  <a:spcPct val="0"/>
                </a:spcBef>
                <a:spcAft>
                  <a:spcPct val="35000"/>
                </a:spcAft>
              </a:pPr>
              <a:endParaRPr lang="en-US" sz="240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76" name="Straight Arrow Connector 75"/>
          <p:cNvCxnSpPr>
            <a:stCxn id="74" idx="2"/>
            <a:endCxn id="58" idx="0"/>
          </p:cNvCxnSpPr>
          <p:nvPr/>
        </p:nvCxnSpPr>
        <p:spPr>
          <a:xfrm flipH="1">
            <a:off x="1979372" y="3943286"/>
            <a:ext cx="1" cy="887312"/>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2" idx="2"/>
            <a:endCxn id="74" idx="0"/>
          </p:cNvCxnSpPr>
          <p:nvPr/>
        </p:nvCxnSpPr>
        <p:spPr>
          <a:xfrm>
            <a:off x="1979373" y="2935313"/>
            <a:ext cx="0" cy="557222"/>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65" idx="0"/>
            <a:endCxn id="100" idx="2"/>
          </p:cNvCxnSpPr>
          <p:nvPr/>
        </p:nvCxnSpPr>
        <p:spPr>
          <a:xfrm flipV="1">
            <a:off x="6093813" y="4057278"/>
            <a:ext cx="0" cy="803722"/>
          </a:xfrm>
          <a:prstGeom prst="straightConnector1">
            <a:avLst/>
          </a:prstGeom>
          <a:ln>
            <a:solidFill>
              <a:schemeClr val="tx1"/>
            </a:solidFill>
            <a:headEnd type="arrow" w="med" len="sm"/>
            <a:tailEnd type="arrow" w="med" len="sm"/>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8895448" y="3994023"/>
            <a:ext cx="2330671" cy="584775"/>
            <a:chOff x="8724839" y="3889248"/>
            <a:chExt cx="2330671" cy="584775"/>
          </a:xfrm>
        </p:grpSpPr>
        <p:sp>
          <p:nvSpPr>
            <p:cNvPr id="90" name="Rectangle 89"/>
            <p:cNvSpPr/>
            <p:nvPr/>
          </p:nvSpPr>
          <p:spPr>
            <a:xfrm>
              <a:off x="9576425" y="3889248"/>
              <a:ext cx="1208985" cy="584775"/>
            </a:xfrm>
            <a:prstGeom prst="rect">
              <a:avLst/>
            </a:prstGeom>
          </p:spPr>
          <p:txBody>
            <a:bodyPr wrap="none" rtlCol="0">
              <a:spAutoFit/>
            </a:bodyPr>
            <a:lstStyle/>
            <a:p>
              <a:pPr rtl="0"/>
              <a:r>
                <a:rPr lang="pt-BR" sz="1600" dirty="0">
                  <a:solidFill>
                    <a:srgbClr val="0E2835"/>
                  </a:solidFill>
                  <a:latin typeface="Amazon Ember Light" panose="020B0403020204020204" pitchFamily="34" charset="0"/>
                  <a:ea typeface="Amazon Ember Light" panose="020B0403020204020204" pitchFamily="34" charset="0"/>
                  <a:cs typeface="Amazon Ember Light" panose="020B0403020204020204" pitchFamily="34" charset="0"/>
                </a:rPr>
                <a:t>C</a:t>
              </a:r>
              <a:r>
                <a:rPr lang="pt-br" sz="1600" dirty="0">
                  <a:solidFill>
                    <a:srgbClr val="0E2835"/>
                  </a:solidFill>
                  <a:latin typeface="Amazon Ember Light" panose="020B0403020204020204" pitchFamily="34" charset="0"/>
                  <a:ea typeface="Amazon Ember Light" panose="020B0403020204020204" pitchFamily="34" charset="0"/>
                  <a:cs typeface="Amazon Ember Light" panose="020B0403020204020204" pitchFamily="34" charset="0"/>
                </a:rPr>
                <a:t>hanges</a:t>
              </a:r>
              <a:br>
                <a:rPr lang="pt-BR" sz="1600" dirty="0">
                  <a:solidFill>
                    <a:srgbClr val="0E283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solidFill>
                    <a:srgbClr val="0E2835"/>
                  </a:solidFill>
                  <a:latin typeface="Amazon Ember Light" panose="020B0403020204020204" pitchFamily="34" charset="0"/>
                  <a:ea typeface="Amazon Ember Light" panose="020B0403020204020204" pitchFamily="34" charset="0"/>
                  <a:cs typeface="Amazon Ember Light" panose="020B0403020204020204" pitchFamily="34" charset="0"/>
                </a:rPr>
                <a:t>(alterações)</a:t>
              </a:r>
              <a:endParaRPr lang="en-US" sz="1600" dirty="0">
                <a:solidFill>
                  <a:srgbClr val="0E2835"/>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91" name="Rectangle 90"/>
            <p:cNvSpPr/>
            <p:nvPr/>
          </p:nvSpPr>
          <p:spPr>
            <a:xfrm>
              <a:off x="8724839" y="3920261"/>
              <a:ext cx="2330671" cy="532796"/>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04" name="Rectangle 103">
            <a:extLst>
              <a:ext uri="{FF2B5EF4-FFF2-40B4-BE49-F238E27FC236}">
                <a16:creationId xmlns:a16="http://schemas.microsoft.com/office/drawing/2014/main" id="{35EDA7EB-2029-8740-9DC0-22DA2EDDEB44}"/>
              </a:ext>
            </a:extLst>
          </p:cNvPr>
          <p:cNvSpPr/>
          <p:nvPr/>
        </p:nvSpPr>
        <p:spPr>
          <a:xfrm>
            <a:off x="339530" y="1250761"/>
            <a:ext cx="3634407" cy="505526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08" name="Rectangle 107">
            <a:extLst>
              <a:ext uri="{FF2B5EF4-FFF2-40B4-BE49-F238E27FC236}">
                <a16:creationId xmlns:a16="http://schemas.microsoft.com/office/drawing/2014/main" id="{B49CC617-0B6F-E443-A86E-10E483818134}"/>
              </a:ext>
            </a:extLst>
          </p:cNvPr>
          <p:cNvSpPr/>
          <p:nvPr/>
        </p:nvSpPr>
        <p:spPr>
          <a:xfrm>
            <a:off x="4285611" y="1250761"/>
            <a:ext cx="3634407" cy="505526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09" name="Rectangle 108">
            <a:extLst>
              <a:ext uri="{FF2B5EF4-FFF2-40B4-BE49-F238E27FC236}">
                <a16:creationId xmlns:a16="http://schemas.microsoft.com/office/drawing/2014/main" id="{8460F52D-C9E2-7540-8C12-71E9CDF3E9BC}"/>
              </a:ext>
            </a:extLst>
          </p:cNvPr>
          <p:cNvSpPr/>
          <p:nvPr/>
        </p:nvSpPr>
        <p:spPr>
          <a:xfrm>
            <a:off x="8231692" y="1250761"/>
            <a:ext cx="3634407" cy="505526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62" name="Straight Arrow Connector 61"/>
          <p:cNvCxnSpPr>
            <a:stCxn id="91" idx="2"/>
          </p:cNvCxnSpPr>
          <p:nvPr/>
        </p:nvCxnSpPr>
        <p:spPr>
          <a:xfrm>
            <a:off x="10060784" y="4557832"/>
            <a:ext cx="1791" cy="272768"/>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3"/>
          </p:nvPr>
        </p:nvSpPr>
        <p:spPr>
          <a:xfrm>
            <a:off x="419100" y="6356350"/>
            <a:ext cx="4750777" cy="365125"/>
          </a:xfrm>
        </p:spPr>
        <p:txBody>
          <a:bodyPr rtlCol="0"/>
          <a:lstStyle/>
          <a:p>
            <a:pPr rtl="0"/>
            <a:r>
              <a:rPr lang="pt-br"/>
              <a:t>© 2020, Amazon Web Services, Inc. ou suas afiliadas. Todos os direitos reservados.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t>24</a:t>
            </a:fld>
            <a:endParaRPr lang="en-US"/>
          </a:p>
        </p:txBody>
      </p:sp>
      <p:grpSp>
        <p:nvGrpSpPr>
          <p:cNvPr id="7" name="Group 6"/>
          <p:cNvGrpSpPr/>
          <p:nvPr/>
        </p:nvGrpSpPr>
        <p:grpSpPr>
          <a:xfrm>
            <a:off x="817642" y="4861000"/>
            <a:ext cx="2301904" cy="1292705"/>
            <a:chOff x="817642" y="4870349"/>
            <a:chExt cx="2301904" cy="1292705"/>
          </a:xfrm>
        </p:grpSpPr>
        <p:sp>
          <p:nvSpPr>
            <p:cNvPr id="49" name="TextBox 48">
              <a:extLst>
                <a:ext uri="{FF2B5EF4-FFF2-40B4-BE49-F238E27FC236}">
                  <a16:creationId xmlns:a16="http://schemas.microsoft.com/office/drawing/2014/main" id="{C5F8AD87-2598-EE42-96C7-ECBD4D1FEF08}"/>
                </a:ext>
              </a:extLst>
            </p:cNvPr>
            <p:cNvSpPr txBox="1"/>
            <p:nvPr/>
          </p:nvSpPr>
          <p:spPr>
            <a:xfrm>
              <a:off x="817642" y="5824500"/>
              <a:ext cx="2301904" cy="338554"/>
            </a:xfrm>
            <a:prstGeom prst="rect">
              <a:avLst/>
            </a:prstGeom>
            <a:noFill/>
          </p:spPr>
          <p:txBody>
            <a:bodyPr wrap="square" rtlCol="0">
              <a:spAutoFit/>
            </a:bodyPr>
            <a:lstStyle/>
            <a:p>
              <a:pPr algn="ctr" rtl="0"/>
              <a:r>
                <a:rPr lang="pt-br" sz="1600" dirty="0">
                  <a:latin typeface="Amazon Ember" panose="02000000000000000000" pitchFamily="2" charset="0"/>
                  <a:ea typeface="Amazon Ember" panose="02000000000000000000" pitchFamily="2" charset="0"/>
                </a:rPr>
                <a:t>Função do Lambda</a:t>
              </a:r>
            </a:p>
          </p:txBody>
        </p:sp>
        <p:pic>
          <p:nvPicPr>
            <p:cNvPr id="63"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1511394" y="4870349"/>
              <a:ext cx="914400" cy="914400"/>
            </a:xfrm>
            <a:prstGeom prst="rect">
              <a:avLst/>
            </a:prstGeom>
          </p:spPr>
        </p:pic>
      </p:grpSp>
      <p:grpSp>
        <p:nvGrpSpPr>
          <p:cNvPr id="8" name="Group 7"/>
          <p:cNvGrpSpPr/>
          <p:nvPr/>
        </p:nvGrpSpPr>
        <p:grpSpPr>
          <a:xfrm>
            <a:off x="4942861" y="4861000"/>
            <a:ext cx="2301904" cy="1292705"/>
            <a:chOff x="4749344" y="4861000"/>
            <a:chExt cx="2301904" cy="1292705"/>
          </a:xfrm>
        </p:grpSpPr>
        <p:sp>
          <p:nvSpPr>
            <p:cNvPr id="64" name="TextBox 63">
              <a:extLst>
                <a:ext uri="{FF2B5EF4-FFF2-40B4-BE49-F238E27FC236}">
                  <a16:creationId xmlns:a16="http://schemas.microsoft.com/office/drawing/2014/main" id="{C5F8AD87-2598-EE42-96C7-ECBD4D1FEF08}"/>
                </a:ext>
              </a:extLst>
            </p:cNvPr>
            <p:cNvSpPr txBox="1"/>
            <p:nvPr/>
          </p:nvSpPr>
          <p:spPr>
            <a:xfrm>
              <a:off x="4749344" y="5815151"/>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Função do Lambda</a:t>
              </a:r>
            </a:p>
          </p:txBody>
        </p:sp>
        <p:pic>
          <p:nvPicPr>
            <p:cNvPr id="65"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5443096" y="4861000"/>
              <a:ext cx="914400" cy="914400"/>
            </a:xfrm>
            <a:prstGeom prst="rect">
              <a:avLst/>
            </a:prstGeom>
          </p:spPr>
        </p:pic>
      </p:grpSp>
      <p:grpSp>
        <p:nvGrpSpPr>
          <p:cNvPr id="9" name="Group 8"/>
          <p:cNvGrpSpPr/>
          <p:nvPr/>
        </p:nvGrpSpPr>
        <p:grpSpPr>
          <a:xfrm>
            <a:off x="8909831" y="4861000"/>
            <a:ext cx="2301904" cy="1292705"/>
            <a:chOff x="8748841" y="4891025"/>
            <a:chExt cx="2301904" cy="1292705"/>
          </a:xfrm>
        </p:grpSpPr>
        <p:sp>
          <p:nvSpPr>
            <p:cNvPr id="67" name="TextBox 66">
              <a:extLst>
                <a:ext uri="{FF2B5EF4-FFF2-40B4-BE49-F238E27FC236}">
                  <a16:creationId xmlns:a16="http://schemas.microsoft.com/office/drawing/2014/main" id="{C5F8AD87-2598-EE42-96C7-ECBD4D1FEF08}"/>
                </a:ext>
              </a:extLst>
            </p:cNvPr>
            <p:cNvSpPr txBox="1"/>
            <p:nvPr/>
          </p:nvSpPr>
          <p:spPr>
            <a:xfrm>
              <a:off x="8748841" y="5845176"/>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Função do Lambda</a:t>
              </a:r>
            </a:p>
          </p:txBody>
        </p:sp>
        <p:pic>
          <p:nvPicPr>
            <p:cNvPr id="69"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9442593" y="4891025"/>
              <a:ext cx="914400" cy="914400"/>
            </a:xfrm>
            <a:prstGeom prst="rect">
              <a:avLst/>
            </a:prstGeom>
          </p:spPr>
        </p:pic>
      </p:grpSp>
      <p:sp>
        <p:nvSpPr>
          <p:cNvPr id="72" name="TextBox 71">
            <a:extLst>
              <a:ext uri="{FF2B5EF4-FFF2-40B4-BE49-F238E27FC236}">
                <a16:creationId xmlns:a16="http://schemas.microsoft.com/office/drawing/2014/main" id="{396F25D3-DA1D-C84F-A5BE-7979DECFB17F}"/>
              </a:ext>
            </a:extLst>
          </p:cNvPr>
          <p:cNvSpPr txBox="1"/>
          <p:nvPr/>
        </p:nvSpPr>
        <p:spPr>
          <a:xfrm>
            <a:off x="828421" y="2596759"/>
            <a:ext cx="2301904" cy="338554"/>
          </a:xfrm>
          <a:prstGeom prst="rect">
            <a:avLst/>
          </a:prstGeom>
          <a:noFill/>
        </p:spPr>
        <p:txBody>
          <a:bodyPr wrap="square" rtlCol="0">
            <a:spAutoFit/>
          </a:bodyPr>
          <a:lstStyle/>
          <a:p>
            <a:pPr algn="ctr" rtl="0"/>
            <a:r>
              <a:rPr lang="pt-br" sz="1600" dirty="0">
                <a:latin typeface="Amazon Ember" panose="02000000000000000000" pitchFamily="2" charset="0"/>
                <a:ea typeface="Amazon Ember" panose="02000000000000000000" pitchFamily="2" charset="0"/>
              </a:rPr>
              <a:t>Amazon API Gateway</a:t>
            </a:r>
          </a:p>
        </p:txBody>
      </p:sp>
      <p:pic>
        <p:nvPicPr>
          <p:cNvPr id="96" name="Graphic 16">
            <a:extLst>
              <a:ext uri="{FF2B5EF4-FFF2-40B4-BE49-F238E27FC236}">
                <a16:creationId xmlns:a16="http://schemas.microsoft.com/office/drawing/2014/main" id="{A5220F94-1E30-2946-9A46-D4628BA89C1B}"/>
              </a:ext>
            </a:extLst>
          </p:cNvPr>
          <p:cNvPicPr>
            <a:picLocks noChangeAspect="1"/>
          </p:cNvPicPr>
          <p:nvPr/>
        </p:nvPicPr>
        <p:blipFill>
          <a:blip r:embed="rId5"/>
          <a:stretch>
            <a:fillRect/>
          </a:stretch>
        </p:blipFill>
        <p:spPr>
          <a:xfrm>
            <a:off x="1623773" y="1854546"/>
            <a:ext cx="711200" cy="711200"/>
          </a:xfrm>
          <a:prstGeom prst="rect">
            <a:avLst/>
          </a:prstGeom>
        </p:spPr>
      </p:pic>
      <p:sp>
        <p:nvSpPr>
          <p:cNvPr id="97" name="TextBox 96">
            <a:extLst>
              <a:ext uri="{FF2B5EF4-FFF2-40B4-BE49-F238E27FC236}">
                <a16:creationId xmlns:a16="http://schemas.microsoft.com/office/drawing/2014/main" id="{0E971A31-35A5-5E4E-A8C8-7BD49E05F94E}"/>
              </a:ext>
            </a:extLst>
          </p:cNvPr>
          <p:cNvSpPr txBox="1"/>
          <p:nvPr/>
        </p:nvSpPr>
        <p:spPr>
          <a:xfrm>
            <a:off x="4984878" y="2588913"/>
            <a:ext cx="2217871" cy="338554"/>
          </a:xfrm>
          <a:prstGeom prst="rect">
            <a:avLst/>
          </a:prstGeom>
          <a:noFill/>
        </p:spPr>
        <p:txBody>
          <a:bodyPr wrap="square" rtlCol="0">
            <a:spAutoFit/>
          </a:bodyPr>
          <a:lstStyle/>
          <a:p>
            <a:pPr algn="ctr" rtl="0"/>
            <a:r>
              <a:rPr lang="pt-br" sz="1600">
                <a:solidFill>
                  <a:schemeClr val="accent1"/>
                </a:solidFill>
                <a:latin typeface="Amazon Ember" panose="02000000000000000000" pitchFamily="2" charset="0"/>
                <a:ea typeface="Amazon Ember" panose="02000000000000000000" pitchFamily="2" charset="0"/>
                <a:cs typeface="Amazon Ember" panose="020B0603020204020204" pitchFamily="34" charset="0"/>
              </a:rPr>
              <a:t>Amazon SNS</a:t>
            </a:r>
          </a:p>
        </p:txBody>
      </p:sp>
      <p:pic>
        <p:nvPicPr>
          <p:cNvPr id="98" name="Graphic 29">
            <a:extLst>
              <a:ext uri="{FF2B5EF4-FFF2-40B4-BE49-F238E27FC236}">
                <a16:creationId xmlns:a16="http://schemas.microsoft.com/office/drawing/2014/main" id="{BD536DD8-1EF3-4F43-9296-1D8FCB86F1F3}"/>
              </a:ext>
            </a:extLst>
          </p:cNvPr>
          <p:cNvPicPr>
            <a:picLocks noChangeAspect="1"/>
          </p:cNvPicPr>
          <p:nvPr/>
        </p:nvPicPr>
        <p:blipFill>
          <a:blip r:embed="rId6"/>
          <a:stretch>
            <a:fillRect/>
          </a:stretch>
        </p:blipFill>
        <p:spPr>
          <a:xfrm>
            <a:off x="5738213" y="1854546"/>
            <a:ext cx="711200" cy="711200"/>
          </a:xfrm>
          <a:prstGeom prst="rect">
            <a:avLst/>
          </a:prstGeom>
        </p:spPr>
      </p:pic>
      <p:pic>
        <p:nvPicPr>
          <p:cNvPr id="99" name="Graphic 69">
            <a:extLst>
              <a:ext uri="{FF2B5EF4-FFF2-40B4-BE49-F238E27FC236}">
                <a16:creationId xmlns:a16="http://schemas.microsoft.com/office/drawing/2014/main" id="{54134B1C-68A0-2F46-9E2C-F7BCA80438A7}"/>
              </a:ext>
            </a:extLst>
          </p:cNvPr>
          <p:cNvPicPr>
            <a:picLocks noChangeAspect="1"/>
          </p:cNvPicPr>
          <p:nvPr/>
        </p:nvPicPr>
        <p:blipFill>
          <a:blip r:embed="rId7"/>
          <a:stretch>
            <a:fillRect/>
          </a:stretch>
        </p:blipFill>
        <p:spPr>
          <a:xfrm>
            <a:off x="5738213" y="2977263"/>
            <a:ext cx="711200" cy="711200"/>
          </a:xfrm>
          <a:prstGeom prst="rect">
            <a:avLst/>
          </a:prstGeom>
        </p:spPr>
      </p:pic>
      <p:sp>
        <p:nvSpPr>
          <p:cNvPr id="100" name="TextBox 99">
            <a:extLst>
              <a:ext uri="{FF2B5EF4-FFF2-40B4-BE49-F238E27FC236}">
                <a16:creationId xmlns:a16="http://schemas.microsoft.com/office/drawing/2014/main" id="{7FA9348E-E3AE-3F48-9EF0-785E5F84BFB5}"/>
              </a:ext>
            </a:extLst>
          </p:cNvPr>
          <p:cNvSpPr txBox="1"/>
          <p:nvPr/>
        </p:nvSpPr>
        <p:spPr>
          <a:xfrm>
            <a:off x="4942861" y="3718724"/>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S3</a:t>
            </a:r>
          </a:p>
        </p:txBody>
      </p:sp>
      <p:sp>
        <p:nvSpPr>
          <p:cNvPr id="102" name="TextBox 101">
            <a:extLst>
              <a:ext uri="{FF2B5EF4-FFF2-40B4-BE49-F238E27FC236}">
                <a16:creationId xmlns:a16="http://schemas.microsoft.com/office/drawing/2014/main" id="{82DF82FE-B12C-2944-9A6B-C577B61F9A00}"/>
              </a:ext>
            </a:extLst>
          </p:cNvPr>
          <p:cNvSpPr txBox="1"/>
          <p:nvPr/>
        </p:nvSpPr>
        <p:spPr>
          <a:xfrm>
            <a:off x="8909831" y="2574980"/>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DynamoDB</a:t>
            </a:r>
          </a:p>
        </p:txBody>
      </p:sp>
      <p:pic>
        <p:nvPicPr>
          <p:cNvPr id="103" name="Graphic 43">
            <a:extLst>
              <a:ext uri="{FF2B5EF4-FFF2-40B4-BE49-F238E27FC236}">
                <a16:creationId xmlns:a16="http://schemas.microsoft.com/office/drawing/2014/main" id="{EFCEDACD-5190-384D-953B-DE4FE39A9255}"/>
              </a:ext>
            </a:extLst>
          </p:cNvPr>
          <p:cNvPicPr>
            <a:picLocks noChangeAspect="1"/>
          </p:cNvPicPr>
          <p:nvPr/>
        </p:nvPicPr>
        <p:blipFill>
          <a:blip r:embed="rId8"/>
          <a:stretch>
            <a:fillRect/>
          </a:stretch>
        </p:blipFill>
        <p:spPr>
          <a:xfrm>
            <a:off x="9705183" y="1857810"/>
            <a:ext cx="711200" cy="711200"/>
          </a:xfrm>
          <a:prstGeom prst="rect">
            <a:avLst/>
          </a:prstGeom>
        </p:spPr>
      </p:pic>
      <p:sp>
        <p:nvSpPr>
          <p:cNvPr id="105" name="TextBox 104">
            <a:extLst>
              <a:ext uri="{FF2B5EF4-FFF2-40B4-BE49-F238E27FC236}">
                <a16:creationId xmlns:a16="http://schemas.microsoft.com/office/drawing/2014/main" id="{0979471A-25E4-894B-8E02-32310EAB6F84}"/>
              </a:ext>
            </a:extLst>
          </p:cNvPr>
          <p:cNvSpPr txBox="1"/>
          <p:nvPr/>
        </p:nvSpPr>
        <p:spPr>
          <a:xfrm>
            <a:off x="9215078" y="3718724"/>
            <a:ext cx="1691411" cy="338554"/>
          </a:xfrm>
          <a:prstGeom prst="rect">
            <a:avLst/>
          </a:prstGeom>
          <a:noFill/>
        </p:spPr>
        <p:txBody>
          <a:bodyPr wrap="square" rtlCol="0">
            <a:spAutoFit/>
          </a:bodyPr>
          <a:lstStyle/>
          <a:p>
            <a:pPr algn="ctr" rtl="0"/>
            <a:r>
              <a:rPr lang="pt-br" sz="1600">
                <a:solidFill>
                  <a:srgbClr val="000000"/>
                </a:solidFill>
                <a:latin typeface="Amazon Ember" panose="02000000000000000000" pitchFamily="2" charset="0"/>
                <a:ea typeface="Amazon Ember" panose="02000000000000000000" pitchFamily="2" charset="0"/>
                <a:cs typeface="Amazon Ember" panose="020B0603020204020204" pitchFamily="34" charset="0"/>
              </a:rPr>
              <a:t>Amazon Kinesis</a:t>
            </a:r>
            <a:endParaRPr lang="en-US" sz="1600">
              <a:latin typeface="Amazon Ember" panose="02000000000000000000" pitchFamily="2" charset="0"/>
              <a:ea typeface="Amazon Ember" panose="02000000000000000000" pitchFamily="2" charset="0"/>
              <a:cs typeface="Amazon Ember" panose="020B0603020204020204" pitchFamily="34" charset="0"/>
            </a:endParaRPr>
          </a:p>
        </p:txBody>
      </p:sp>
      <p:pic>
        <p:nvPicPr>
          <p:cNvPr id="106" name="Graphic 141">
            <a:extLst>
              <a:ext uri="{FF2B5EF4-FFF2-40B4-BE49-F238E27FC236}">
                <a16:creationId xmlns:a16="http://schemas.microsoft.com/office/drawing/2014/main" id="{D5D8328C-9C97-4B4C-91A4-6B130E69811C}"/>
              </a:ext>
            </a:extLst>
          </p:cNvPr>
          <p:cNvPicPr>
            <a:picLocks noChangeAspect="1"/>
          </p:cNvPicPr>
          <p:nvPr/>
        </p:nvPicPr>
        <p:blipFill>
          <a:blip r:embed="rId9"/>
          <a:stretch>
            <a:fillRect/>
          </a:stretch>
        </p:blipFill>
        <p:spPr>
          <a:xfrm>
            <a:off x="9705183" y="2977263"/>
            <a:ext cx="711200" cy="711200"/>
          </a:xfrm>
          <a:prstGeom prst="rect">
            <a:avLst/>
          </a:prstGeom>
        </p:spPr>
      </p:pic>
      <p:pic>
        <p:nvPicPr>
          <p:cNvPr id="50" name="Graphic 37">
            <a:extLst>
              <a:ext uri="{FF2B5EF4-FFF2-40B4-BE49-F238E27FC236}">
                <a16:creationId xmlns:a16="http://schemas.microsoft.com/office/drawing/2014/main" id="{8CB142E1-5B51-1E4C-AFA8-54BFF6177BAB}"/>
              </a:ext>
            </a:extLst>
          </p:cNvPr>
          <p:cNvPicPr>
            <a:picLocks noChangeAspect="1"/>
          </p:cNvPicPr>
          <p:nvPr/>
        </p:nvPicPr>
        <p:blipFill>
          <a:blip r:embed="rId10"/>
          <a:stretch>
            <a:fillRect/>
          </a:stretch>
        </p:blipFill>
        <p:spPr>
          <a:xfrm>
            <a:off x="9086291" y="4056484"/>
            <a:ext cx="469900" cy="469900"/>
          </a:xfrm>
          <a:prstGeom prst="rect">
            <a:avLst/>
          </a:prstGeom>
        </p:spPr>
      </p:pic>
      <p:cxnSp>
        <p:nvCxnSpPr>
          <p:cNvPr id="6" name="Elbow Connector 5"/>
          <p:cNvCxnSpPr>
            <a:stCxn id="63" idx="3"/>
            <a:endCxn id="96" idx="3"/>
          </p:cNvCxnSpPr>
          <p:nvPr/>
        </p:nvCxnSpPr>
        <p:spPr>
          <a:xfrm flipH="1" flipV="1">
            <a:off x="2334973" y="2210146"/>
            <a:ext cx="90821" cy="3108054"/>
          </a:xfrm>
          <a:prstGeom prst="bentConnector3">
            <a:avLst>
              <a:gd name="adj1" fmla="val -1034783"/>
            </a:avLst>
          </a:prstGeom>
          <a:ln>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98648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52"/>
          <p:cNvSpPr/>
          <p:nvPr/>
        </p:nvSpPr>
        <p:spPr>
          <a:xfrm>
            <a:off x="1000801" y="2055903"/>
            <a:ext cx="1151295" cy="1298323"/>
          </a:xfrm>
          <a:prstGeom prst="roundRect">
            <a:avLst>
              <a:gd name="adj" fmla="val 0"/>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2" name="Rounded Rectangle 51"/>
          <p:cNvSpPr/>
          <p:nvPr/>
        </p:nvSpPr>
        <p:spPr>
          <a:xfrm>
            <a:off x="8718140" y="2189722"/>
            <a:ext cx="2281955" cy="1001357"/>
          </a:xfrm>
          <a:prstGeom prst="roundRect">
            <a:avLst>
              <a:gd name="adj" fmla="val 0"/>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2" name="Title 1"/>
          <p:cNvSpPr>
            <a:spLocks noGrp="1"/>
          </p:cNvSpPr>
          <p:nvPr>
            <p:ph type="title"/>
          </p:nvPr>
        </p:nvSpPr>
        <p:spPr/>
        <p:txBody>
          <a:bodyPr rtlCol="0"/>
          <a:lstStyle/>
          <a:p>
            <a:pPr rtl="0"/>
            <a:r>
              <a:rPr lang="pt-br" sz="3500" dirty="0"/>
              <a:t>Modelo de </a:t>
            </a:r>
            <a:r>
              <a:rPr lang="pt-br" sz="3500" dirty="0">
                <a:solidFill>
                  <a:srgbClr val="FFFFFF"/>
                </a:solidFill>
              </a:rPr>
              <a:t>evento</a:t>
            </a:r>
            <a:r>
              <a:rPr lang="pt-br" sz="3500" dirty="0"/>
              <a:t> Push</a:t>
            </a: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pPr/>
              <a:t>25</a:t>
            </a:fld>
            <a:endParaRPr lang="en-US"/>
          </a:p>
        </p:txBody>
      </p:sp>
      <p:sp>
        <p:nvSpPr>
          <p:cNvPr id="4" name="Footer Placeholder 3"/>
          <p:cNvSpPr>
            <a:spLocks noGrp="1"/>
          </p:cNvSpPr>
          <p:nvPr>
            <p:ph type="ftr" sz="quarter" idx="3"/>
          </p:nvPr>
        </p:nvSpPr>
        <p:spPr>
          <a:xfrm>
            <a:off x="419100" y="6356350"/>
            <a:ext cx="4586654" cy="365125"/>
          </a:xfrm>
        </p:spPr>
        <p:txBody>
          <a:bodyPr rtlCol="0"/>
          <a:lstStyle/>
          <a:p>
            <a:pPr rtl="0"/>
            <a:r>
              <a:rPr lang="pt-br"/>
              <a:t>© 2020, Amazon Web Services, Inc. ou suas afiliadas. Todos os direitos reservados.</a:t>
            </a:r>
          </a:p>
        </p:txBody>
      </p:sp>
      <p:cxnSp>
        <p:nvCxnSpPr>
          <p:cNvPr id="28" name="Straight Arrow Connector 27"/>
          <p:cNvCxnSpPr/>
          <p:nvPr/>
        </p:nvCxnSpPr>
        <p:spPr>
          <a:xfrm>
            <a:off x="2279755" y="2536829"/>
            <a:ext cx="2958962" cy="0"/>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007675" y="2935959"/>
            <a:ext cx="1137547" cy="184666"/>
          </a:xfrm>
          <a:prstGeom prst="rect">
            <a:avLst/>
          </a:prstGeom>
          <a:noFill/>
        </p:spPr>
        <p:txBody>
          <a:bodyPr wrap="square" lIns="0" tIns="0" rIns="0" bIns="0" rtlCol="0">
            <a:spAutoFit/>
          </a:bodyPr>
          <a:lstStyle/>
          <a:p>
            <a:pPr algn="ctr" rtl="0"/>
            <a:r>
              <a:rPr lang="pt-br" sz="1200" dirty="0">
                <a:latin typeface="Amazon Ember Light" charset="0"/>
                <a:ea typeface="Amazon Ember Light" charset="0"/>
                <a:cs typeface="Amazon Ember Light" charset="0"/>
              </a:rPr>
              <a:t>Desenvolvedor</a:t>
            </a:r>
          </a:p>
        </p:txBody>
      </p:sp>
      <p:sp>
        <p:nvSpPr>
          <p:cNvPr id="41" name="Rectangle 40"/>
          <p:cNvSpPr/>
          <p:nvPr/>
        </p:nvSpPr>
        <p:spPr>
          <a:xfrm>
            <a:off x="2633259" y="2725394"/>
            <a:ext cx="2346400" cy="584775"/>
          </a:xfrm>
          <a:prstGeom prst="rect">
            <a:avLst/>
          </a:prstGeom>
        </p:spPr>
        <p:txBody>
          <a:bodyPr wrap="square" rtlCol="0">
            <a:spAutoFit/>
          </a:bodyPr>
          <a:lstStyle/>
          <a:p>
            <a:pPr marL="304792" indent="-304792" rtl="0">
              <a:buFont typeface="+mj-lt"/>
              <a:buAutoNum type="arabicPeriod"/>
            </a:pPr>
            <a:r>
              <a:rPr lang="pt-br" sz="1600">
                <a:latin typeface="Amazon Ember Light" charset="0"/>
                <a:ea typeface="Amazon Ember Light" charset="0"/>
                <a:cs typeface="Amazon Ember Light" charset="0"/>
              </a:rPr>
              <a:t>Create </a:t>
            </a:r>
            <a:r>
              <a:rPr lang="pt-br" sz="1600">
                <a:solidFill>
                  <a:srgbClr val="000000"/>
                </a:solidFill>
                <a:latin typeface="Amazon Ember Light" charset="0"/>
                <a:ea typeface="Amazon Ember Light" charset="0"/>
                <a:cs typeface="Amazon Ember Light" charset="0"/>
              </a:rPr>
              <a:t>function</a:t>
            </a:r>
            <a:r>
              <a:rPr lang="pt-br" sz="1600">
                <a:latin typeface="Amazon Ember Light" charset="0"/>
                <a:ea typeface="Amazon Ember Light" charset="0"/>
                <a:cs typeface="Amazon Ember Light" charset="0"/>
              </a:rPr>
              <a:t> (criar função)</a:t>
            </a:r>
            <a:endParaRPr lang="en-US" sz="1600">
              <a:solidFill>
                <a:srgbClr val="000000"/>
              </a:solidFill>
              <a:latin typeface="Amazon Ember Light" panose="020B0403020204020204"/>
              <a:ea typeface="Amazon Ember Light" charset="0"/>
              <a:cs typeface="Amazon Ember Light" charset="0"/>
            </a:endParaRPr>
          </a:p>
          <a:p>
            <a:pPr marL="304792" indent="-304792" rtl="0">
              <a:buFont typeface="+mj-lt"/>
              <a:buAutoNum type="arabicPeriod"/>
            </a:pPr>
            <a:r>
              <a:rPr lang="pt-br" sz="1600">
                <a:latin typeface="Amazon Ember Light" charset="0"/>
                <a:ea typeface="Amazon Ember Light" charset="0"/>
                <a:cs typeface="Amazon Ember Light" charset="0"/>
              </a:rPr>
              <a:t>Configurar </a:t>
            </a:r>
            <a:r>
              <a:rPr lang="pt-br" sz="1600">
                <a:solidFill>
                  <a:srgbClr val="000000"/>
                </a:solidFill>
                <a:latin typeface="Amazon Ember Light" charset="0"/>
                <a:ea typeface="Amazon Ember Light" charset="0"/>
                <a:cs typeface="Amazon Ember Light" charset="0"/>
              </a:rPr>
              <a:t>eventos</a:t>
            </a:r>
            <a:endParaRPr lang="en-US" sz="1600">
              <a:solidFill>
                <a:srgbClr val="000000"/>
              </a:solidFill>
              <a:latin typeface="Amazon Ember Light" panose="020B0403020204020204"/>
              <a:ea typeface="Amazon Ember Light" charset="0"/>
              <a:cs typeface="Amazon Ember Light" charset="0"/>
            </a:endParaRPr>
          </a:p>
        </p:txBody>
      </p:sp>
      <p:sp>
        <p:nvSpPr>
          <p:cNvPr id="44" name="Rectangle 43"/>
          <p:cNvSpPr/>
          <p:nvPr/>
        </p:nvSpPr>
        <p:spPr>
          <a:xfrm>
            <a:off x="5846103" y="3405561"/>
            <a:ext cx="2915620" cy="584775"/>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Push (jogue) eventos para </a:t>
            </a:r>
            <a:br>
              <a:rPr lang="pt-BR" sz="1600" dirty="0">
                <a:latin typeface="Amazon Ember Light" charset="0"/>
                <a:ea typeface="Amazon Ember Light" charset="0"/>
                <a:cs typeface="Amazon Ember Light" charset="0"/>
              </a:rPr>
            </a:br>
            <a:r>
              <a:rPr lang="pt-br" sz="1600" dirty="0">
                <a:latin typeface="Amazon Ember Light" charset="0"/>
                <a:ea typeface="Amazon Ember Light" charset="0"/>
                <a:cs typeface="Amazon Ember Light" charset="0"/>
              </a:rPr>
              <a:t>o AWS </a:t>
            </a:r>
            <a:r>
              <a:rPr lang="pt-br" sz="1600" dirty="0">
                <a:solidFill>
                  <a:srgbClr val="000000"/>
                </a:solidFill>
                <a:latin typeface="Amazon Ember Light" charset="0"/>
                <a:ea typeface="Amazon Ember Light" charset="0"/>
                <a:cs typeface="Amazon Ember Light" charset="0"/>
              </a:rPr>
              <a:t>Lambda</a:t>
            </a:r>
            <a:endParaRPr lang="en-US" sz="1600" dirty="0">
              <a:solidFill>
                <a:srgbClr val="000000"/>
              </a:solidFill>
              <a:latin typeface="Amazon Ember Light" panose="020B0403020204020204"/>
              <a:ea typeface="Amazon Ember Light" charset="0"/>
              <a:cs typeface="Amazon Ember Light" charset="0"/>
            </a:endParaRPr>
          </a:p>
        </p:txBody>
      </p:sp>
      <p:cxnSp>
        <p:nvCxnSpPr>
          <p:cNvPr id="45" name="Straight Arrow Connector 44"/>
          <p:cNvCxnSpPr/>
          <p:nvPr/>
        </p:nvCxnSpPr>
        <p:spPr>
          <a:xfrm flipV="1">
            <a:off x="5846102" y="3212642"/>
            <a:ext cx="1" cy="693186"/>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6493481" y="2521123"/>
            <a:ext cx="2111338" cy="15706"/>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8689116" y="2521123"/>
            <a:ext cx="2346400" cy="338554"/>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Eventos de processo</a:t>
            </a:r>
          </a:p>
        </p:txBody>
      </p:sp>
      <p:sp>
        <p:nvSpPr>
          <p:cNvPr id="27" name="TextBox 26">
            <a:extLst>
              <a:ext uri="{FF2B5EF4-FFF2-40B4-BE49-F238E27FC236}">
                <a16:creationId xmlns:a16="http://schemas.microsoft.com/office/drawing/2014/main" id="{D3E236A4-8A7D-6045-823A-DC0FA75DCAFB}"/>
              </a:ext>
            </a:extLst>
          </p:cNvPr>
          <p:cNvSpPr txBox="1"/>
          <p:nvPr/>
        </p:nvSpPr>
        <p:spPr>
          <a:xfrm>
            <a:off x="4695151" y="2870166"/>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AWS Lambda</a:t>
            </a:r>
          </a:p>
        </p:txBody>
      </p:sp>
      <p:pic>
        <p:nvPicPr>
          <p:cNvPr id="30" name="Graphic 43">
            <a:extLst>
              <a:ext uri="{FF2B5EF4-FFF2-40B4-BE49-F238E27FC236}">
                <a16:creationId xmlns:a16="http://schemas.microsoft.com/office/drawing/2014/main" id="{49BFD3E4-C3C7-C84A-A0A2-EF5E2E8D06DC}"/>
              </a:ext>
            </a:extLst>
          </p:cNvPr>
          <p:cNvPicPr>
            <a:picLocks noChangeAspect="1"/>
          </p:cNvPicPr>
          <p:nvPr/>
        </p:nvPicPr>
        <p:blipFill>
          <a:blip r:embed="rId4"/>
          <a:stretch>
            <a:fillRect/>
          </a:stretch>
        </p:blipFill>
        <p:spPr>
          <a:xfrm>
            <a:off x="5490503" y="2071525"/>
            <a:ext cx="711200" cy="711200"/>
          </a:xfrm>
          <a:prstGeom prst="rect">
            <a:avLst/>
          </a:prstGeom>
        </p:spPr>
      </p:pic>
      <p:grpSp>
        <p:nvGrpSpPr>
          <p:cNvPr id="6" name="Group 5"/>
          <p:cNvGrpSpPr/>
          <p:nvPr/>
        </p:nvGrpSpPr>
        <p:grpSpPr>
          <a:xfrm>
            <a:off x="2488763" y="4002516"/>
            <a:ext cx="6705503" cy="1617397"/>
            <a:chOff x="2279755" y="4002516"/>
            <a:chExt cx="6705503" cy="1617397"/>
          </a:xfrm>
        </p:grpSpPr>
        <p:sp>
          <p:nvSpPr>
            <p:cNvPr id="3" name="Rounded Rectangle 2"/>
            <p:cNvSpPr/>
            <p:nvPr/>
          </p:nvSpPr>
          <p:spPr>
            <a:xfrm>
              <a:off x="2279755" y="4002516"/>
              <a:ext cx="6705503" cy="1617397"/>
            </a:xfrm>
            <a:prstGeom prst="roundRect">
              <a:avLst>
                <a:gd name="adj" fmla="val 0"/>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1" name="TextBox 30">
              <a:extLst>
                <a:ext uri="{FF2B5EF4-FFF2-40B4-BE49-F238E27FC236}">
                  <a16:creationId xmlns:a16="http://schemas.microsoft.com/office/drawing/2014/main" id="{0E971A31-35A5-5E4E-A8C8-7BD49E05F94E}"/>
                </a:ext>
              </a:extLst>
            </p:cNvPr>
            <p:cNvSpPr txBox="1"/>
            <p:nvPr/>
          </p:nvSpPr>
          <p:spPr>
            <a:xfrm>
              <a:off x="3917355" y="5079966"/>
              <a:ext cx="1464535" cy="338554"/>
            </a:xfrm>
            <a:prstGeom prst="rect">
              <a:avLst/>
            </a:prstGeom>
            <a:noFill/>
          </p:spPr>
          <p:txBody>
            <a:bodyPr wrap="square" rtlCol="0">
              <a:spAutoFit/>
            </a:bodyPr>
            <a:lstStyle/>
            <a:p>
              <a:pPr algn="ctr" rtl="0"/>
              <a:r>
                <a:rPr lang="pt-br" sz="1600">
                  <a:solidFill>
                    <a:schemeClr val="accent1"/>
                  </a:solidFill>
                  <a:latin typeface="Amazon Ember" panose="02000000000000000000" pitchFamily="2" charset="0"/>
                  <a:ea typeface="Amazon Ember" panose="02000000000000000000" pitchFamily="2" charset="0"/>
                  <a:cs typeface="Amazon Ember" panose="020B0603020204020204" pitchFamily="34" charset="0"/>
                </a:rPr>
                <a:t>Amazon SNS</a:t>
              </a:r>
            </a:p>
          </p:txBody>
        </p:sp>
        <p:pic>
          <p:nvPicPr>
            <p:cNvPr id="32" name="Graphic 29">
              <a:extLst>
                <a:ext uri="{FF2B5EF4-FFF2-40B4-BE49-F238E27FC236}">
                  <a16:creationId xmlns:a16="http://schemas.microsoft.com/office/drawing/2014/main" id="{BD536DD8-1EF3-4F43-9296-1D8FCB86F1F3}"/>
                </a:ext>
              </a:extLst>
            </p:cNvPr>
            <p:cNvPicPr>
              <a:picLocks noChangeAspect="1"/>
            </p:cNvPicPr>
            <p:nvPr/>
          </p:nvPicPr>
          <p:blipFill>
            <a:blip r:embed="rId5"/>
            <a:stretch>
              <a:fillRect/>
            </a:stretch>
          </p:blipFill>
          <p:spPr>
            <a:xfrm>
              <a:off x="4294022" y="4286665"/>
              <a:ext cx="711200" cy="711200"/>
            </a:xfrm>
            <a:prstGeom prst="rect">
              <a:avLst/>
            </a:prstGeom>
          </p:spPr>
        </p:pic>
        <p:pic>
          <p:nvPicPr>
            <p:cNvPr id="33" name="Graphic 69">
              <a:extLst>
                <a:ext uri="{FF2B5EF4-FFF2-40B4-BE49-F238E27FC236}">
                  <a16:creationId xmlns:a16="http://schemas.microsoft.com/office/drawing/2014/main" id="{54134B1C-68A0-2F46-9E2C-F7BCA80438A7}"/>
                </a:ext>
              </a:extLst>
            </p:cNvPr>
            <p:cNvPicPr>
              <a:picLocks noChangeAspect="1"/>
            </p:cNvPicPr>
            <p:nvPr/>
          </p:nvPicPr>
          <p:blipFill>
            <a:blip r:embed="rId6"/>
            <a:stretch>
              <a:fillRect/>
            </a:stretch>
          </p:blipFill>
          <p:spPr>
            <a:xfrm>
              <a:off x="5833872" y="4288315"/>
              <a:ext cx="711200" cy="711200"/>
            </a:xfrm>
            <a:prstGeom prst="rect">
              <a:avLst/>
            </a:prstGeom>
          </p:spPr>
        </p:pic>
        <p:sp>
          <p:nvSpPr>
            <p:cNvPr id="34" name="TextBox 33">
              <a:extLst>
                <a:ext uri="{FF2B5EF4-FFF2-40B4-BE49-F238E27FC236}">
                  <a16:creationId xmlns:a16="http://schemas.microsoft.com/office/drawing/2014/main" id="{7FA9348E-E3AE-3F48-9EF0-785E5F84BFB5}"/>
                </a:ext>
              </a:extLst>
            </p:cNvPr>
            <p:cNvSpPr txBox="1"/>
            <p:nvPr/>
          </p:nvSpPr>
          <p:spPr>
            <a:xfrm>
              <a:off x="5540009" y="5079966"/>
              <a:ext cx="1298926"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S3</a:t>
              </a:r>
            </a:p>
          </p:txBody>
        </p:sp>
        <p:pic>
          <p:nvPicPr>
            <p:cNvPr id="35" name="Graphic 50">
              <a:extLst>
                <a:ext uri="{FF2B5EF4-FFF2-40B4-BE49-F238E27FC236}">
                  <a16:creationId xmlns:a16="http://schemas.microsoft.com/office/drawing/2014/main" id="{FAD43812-2E0B-454A-B96F-1E2BA5F7E376}"/>
                </a:ext>
              </a:extLst>
            </p:cNvPr>
            <p:cNvPicPr>
              <a:picLocks noChangeAspect="1"/>
            </p:cNvPicPr>
            <p:nvPr/>
          </p:nvPicPr>
          <p:blipFill>
            <a:blip r:embed="rId7"/>
            <a:stretch>
              <a:fillRect/>
            </a:stretch>
          </p:blipFill>
          <p:spPr>
            <a:xfrm>
              <a:off x="2717163" y="4305095"/>
              <a:ext cx="685800" cy="685800"/>
            </a:xfrm>
            <a:prstGeom prst="rect">
              <a:avLst/>
            </a:prstGeom>
          </p:spPr>
        </p:pic>
        <p:sp>
          <p:nvSpPr>
            <p:cNvPr id="39" name="TextBox 38">
              <a:extLst>
                <a:ext uri="{FF2B5EF4-FFF2-40B4-BE49-F238E27FC236}">
                  <a16:creationId xmlns:a16="http://schemas.microsoft.com/office/drawing/2014/main" id="{DC5F8AF4-975D-E04C-907E-7F743032A7EB}"/>
                </a:ext>
              </a:extLst>
            </p:cNvPr>
            <p:cNvSpPr txBox="1"/>
            <p:nvPr/>
          </p:nvSpPr>
          <p:spPr>
            <a:xfrm>
              <a:off x="2401822" y="5066927"/>
              <a:ext cx="1316482" cy="338554"/>
            </a:xfrm>
            <a:prstGeom prst="rect">
              <a:avLst/>
            </a:prstGeom>
            <a:noFill/>
          </p:spPr>
          <p:txBody>
            <a:bodyPr wrap="square" lIns="0" tIns="0" rIns="0" bIns="0" rtlCol="0" anchor="ctr" anchorCtr="0">
              <a:noAutofit/>
            </a:bodyPr>
            <a:lstStyle/>
            <a:p>
              <a:pPr algn="ctr" rtl="0"/>
              <a:r>
                <a:rPr lang="pt-br" sz="1600">
                  <a:latin typeface="Amazon Ember" panose="02000000000000000000" pitchFamily="2" charset="0"/>
                  <a:ea typeface="Amazon Ember" panose="02000000000000000000" pitchFamily="2" charset="0"/>
                </a:rPr>
                <a:t>Amazon Alexa</a:t>
              </a:r>
            </a:p>
          </p:txBody>
        </p:sp>
        <p:sp>
          <p:nvSpPr>
            <p:cNvPr id="40" name="TextBox 39">
              <a:extLst>
                <a:ext uri="{FF2B5EF4-FFF2-40B4-BE49-F238E27FC236}">
                  <a16:creationId xmlns:a16="http://schemas.microsoft.com/office/drawing/2014/main" id="{86133E79-0152-0E4F-9C24-D4866799B0F2}"/>
                </a:ext>
              </a:extLst>
            </p:cNvPr>
            <p:cNvSpPr txBox="1"/>
            <p:nvPr/>
          </p:nvSpPr>
          <p:spPr>
            <a:xfrm>
              <a:off x="6997055" y="5079966"/>
              <a:ext cx="1721086"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Cognito</a:t>
              </a:r>
            </a:p>
          </p:txBody>
        </p:sp>
        <p:pic>
          <p:nvPicPr>
            <p:cNvPr id="42" name="Graphic 21">
              <a:extLst>
                <a:ext uri="{FF2B5EF4-FFF2-40B4-BE49-F238E27FC236}">
                  <a16:creationId xmlns:a16="http://schemas.microsoft.com/office/drawing/2014/main" id="{AF209CD9-C81E-264C-8291-AE0A1DD85F1C}"/>
                </a:ext>
              </a:extLst>
            </p:cNvPr>
            <p:cNvPicPr>
              <a:picLocks noChangeAspect="1"/>
            </p:cNvPicPr>
            <p:nvPr/>
          </p:nvPicPr>
          <p:blipFill>
            <a:blip r:embed="rId8"/>
            <a:stretch>
              <a:fillRect/>
            </a:stretch>
          </p:blipFill>
          <p:spPr>
            <a:xfrm>
              <a:off x="7501998" y="4274208"/>
              <a:ext cx="711200" cy="711200"/>
            </a:xfrm>
            <a:prstGeom prst="rect">
              <a:avLst/>
            </a:prstGeom>
          </p:spPr>
        </p:pic>
      </p:grpSp>
      <p:pic>
        <p:nvPicPr>
          <p:cNvPr id="36" name="Graphic 39">
            <a:extLst>
              <a:ext uri="{FF2B5EF4-FFF2-40B4-BE49-F238E27FC236}">
                <a16:creationId xmlns:a16="http://schemas.microsoft.com/office/drawing/2014/main" id="{6FA71975-EA2D-784E-8A28-738A17320E91}"/>
              </a:ext>
            </a:extLst>
          </p:cNvPr>
          <p:cNvPicPr>
            <a:picLocks noChangeAspect="1"/>
          </p:cNvPicPr>
          <p:nvPr/>
        </p:nvPicPr>
        <p:blipFill>
          <a:blip r:embed="rId9"/>
          <a:stretch>
            <a:fillRect/>
          </a:stretch>
        </p:blipFill>
        <p:spPr>
          <a:xfrm>
            <a:off x="1341498" y="2286173"/>
            <a:ext cx="469900" cy="469900"/>
          </a:xfrm>
          <a:prstGeom prst="rect">
            <a:avLst/>
          </a:prstGeom>
        </p:spPr>
      </p:pic>
    </p:spTree>
    <p:custDataLst>
      <p:tags r:id="rId1"/>
    </p:custDataLst>
    <p:extLst>
      <p:ext uri="{BB962C8B-B14F-4D97-AF65-F5344CB8AC3E}">
        <p14:creationId xmlns:p14="http://schemas.microsoft.com/office/powerpoint/2010/main" val="537894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9582140" y="3406144"/>
            <a:ext cx="2104024" cy="884373"/>
          </a:xfrm>
          <a:prstGeom prst="roundRect">
            <a:avLst>
              <a:gd name="adj" fmla="val 0"/>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28" name="Title 1"/>
          <p:cNvSpPr>
            <a:spLocks noGrp="1"/>
          </p:cNvSpPr>
          <p:nvPr>
            <p:ph type="title"/>
          </p:nvPr>
        </p:nvSpPr>
        <p:spPr>
          <a:xfrm>
            <a:off x="405452" y="365125"/>
            <a:ext cx="9034272" cy="474119"/>
          </a:xfrm>
        </p:spPr>
        <p:txBody>
          <a:bodyPr rtlCol="0"/>
          <a:lstStyle/>
          <a:p>
            <a:pPr rtl="0"/>
            <a:r>
              <a:rPr lang="pt-br" sz="3500" dirty="0"/>
              <a:t>Modelo de </a:t>
            </a:r>
            <a:r>
              <a:rPr lang="pt-br" sz="3500" dirty="0">
                <a:solidFill>
                  <a:srgbClr val="FFFFFF"/>
                </a:solidFill>
              </a:rPr>
              <a:t>evento</a:t>
            </a:r>
            <a:r>
              <a:rPr lang="pt-br" sz="3500" dirty="0"/>
              <a:t> Pull</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26</a:t>
            </a:fld>
            <a:endParaRPr lang="en-US"/>
          </a:p>
        </p:txBody>
      </p:sp>
      <p:sp>
        <p:nvSpPr>
          <p:cNvPr id="3" name="Footer Placeholder 2"/>
          <p:cNvSpPr>
            <a:spLocks noGrp="1"/>
          </p:cNvSpPr>
          <p:nvPr>
            <p:ph type="ftr" sz="quarter" idx="3"/>
          </p:nvPr>
        </p:nvSpPr>
        <p:spPr>
          <a:xfrm>
            <a:off x="419100" y="6356350"/>
            <a:ext cx="5125915" cy="365125"/>
          </a:xfrm>
        </p:spPr>
        <p:txBody>
          <a:bodyPr rtlCol="0"/>
          <a:lstStyle/>
          <a:p>
            <a:pPr rtl="0"/>
            <a:r>
              <a:rPr lang="pt-br" dirty="0"/>
              <a:t>© 2020, Amazon Web Services, Inc. ou suas afiliadas. Todos os direitos reservados.</a:t>
            </a:r>
          </a:p>
        </p:txBody>
      </p:sp>
      <p:sp>
        <p:nvSpPr>
          <p:cNvPr id="10" name="Content Placeholder 5"/>
          <p:cNvSpPr>
            <a:spLocks noGrp="1"/>
          </p:cNvSpPr>
          <p:nvPr>
            <p:ph idx="4294967295"/>
          </p:nvPr>
        </p:nvSpPr>
        <p:spPr>
          <a:xfrm>
            <a:off x="0" y="1944688"/>
            <a:ext cx="10515600" cy="4913312"/>
          </a:xfrm>
        </p:spPr>
        <p:txBody>
          <a:bodyPr rtlCol="0">
            <a:normAutofit/>
          </a:bodyPr>
          <a:lstStyle/>
          <a:p>
            <a:pPr marL="609585" lvl="1" indent="0" rtl="0">
              <a:buNone/>
            </a:pPr>
            <a:endParaRPr lang="en-US"/>
          </a:p>
          <a:p>
            <a:pPr lvl="1" rtl="0"/>
            <a:endParaRPr lang="en-US"/>
          </a:p>
        </p:txBody>
      </p:sp>
      <p:cxnSp>
        <p:nvCxnSpPr>
          <p:cNvPr id="13" name="Straight Arrow Connector 12"/>
          <p:cNvCxnSpPr/>
          <p:nvPr/>
        </p:nvCxnSpPr>
        <p:spPr>
          <a:xfrm flipH="1" flipV="1">
            <a:off x="3181670" y="3381605"/>
            <a:ext cx="3241675" cy="1"/>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693809" y="2753906"/>
            <a:ext cx="2298924" cy="725722"/>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1.  Fontes de eventos de Poll (sondagem)</a:t>
            </a:r>
          </a:p>
        </p:txBody>
      </p:sp>
      <p:sp>
        <p:nvSpPr>
          <p:cNvPr id="21" name="Rectangle 20"/>
          <p:cNvSpPr/>
          <p:nvPr/>
        </p:nvSpPr>
        <p:spPr>
          <a:xfrm>
            <a:off x="3559509" y="4386171"/>
            <a:ext cx="2753985" cy="584775"/>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2.  Invocar a função quando o </a:t>
            </a:r>
            <a:r>
              <a:rPr lang="pt-br" sz="1600" dirty="0">
                <a:solidFill>
                  <a:srgbClr val="000000"/>
                </a:solidFill>
                <a:latin typeface="Amazon Ember Light" charset="0"/>
                <a:ea typeface="Amazon Ember Light" charset="0"/>
                <a:cs typeface="Amazon Ember Light" charset="0"/>
              </a:rPr>
              <a:t>event</a:t>
            </a:r>
            <a:r>
              <a:rPr lang="pt-br" sz="1600" dirty="0">
                <a:latin typeface="Amazon Ember Light" charset="0"/>
                <a:ea typeface="Amazon Ember Light" charset="0"/>
                <a:cs typeface="Amazon Ember Light" charset="0"/>
              </a:rPr>
              <a:t> for </a:t>
            </a:r>
            <a:r>
              <a:rPr lang="pt-br" sz="1600" dirty="0">
                <a:solidFill>
                  <a:srgbClr val="000000"/>
                </a:solidFill>
                <a:latin typeface="Amazon Ember Light" charset="0"/>
                <a:ea typeface="Amazon Ember Light" charset="0"/>
                <a:cs typeface="Amazon Ember Light" charset="0"/>
              </a:rPr>
              <a:t>detected</a:t>
            </a:r>
            <a:endParaRPr lang="en-US" sz="1600" dirty="0">
              <a:solidFill>
                <a:srgbClr val="000000"/>
              </a:solidFill>
              <a:latin typeface="Amazon Ember Light" panose="020B0403020204020204"/>
              <a:ea typeface="Amazon Ember Light" charset="0"/>
              <a:cs typeface="Amazon Ember Light" charset="0"/>
            </a:endParaRPr>
          </a:p>
        </p:txBody>
      </p:sp>
      <p:cxnSp>
        <p:nvCxnSpPr>
          <p:cNvPr id="22" name="Straight Arrow Connector 21"/>
          <p:cNvCxnSpPr>
            <a:stCxn id="26" idx="3"/>
            <a:endCxn id="25" idx="1"/>
          </p:cNvCxnSpPr>
          <p:nvPr/>
        </p:nvCxnSpPr>
        <p:spPr>
          <a:xfrm>
            <a:off x="8310541" y="3848331"/>
            <a:ext cx="1271599" cy="0"/>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262239" y="3564368"/>
            <a:ext cx="2753985" cy="584775"/>
          </a:xfrm>
          <a:prstGeom prst="rect">
            <a:avLst/>
          </a:prstGeom>
        </p:spPr>
        <p:txBody>
          <a:bodyPr wrap="square" rtlCol="0">
            <a:spAutoFit/>
          </a:bodyPr>
          <a:lstStyle/>
          <a:p>
            <a:pPr algn="ctr" rtl="0"/>
            <a:r>
              <a:rPr lang="pt-br" sz="1600" dirty="0">
                <a:latin typeface="Amazon Ember Light" charset="0"/>
                <a:ea typeface="Amazon Ember Light" charset="0"/>
                <a:cs typeface="Amazon Ember Light" charset="0"/>
              </a:rPr>
              <a:t>3.  Evento </a:t>
            </a:r>
            <a:br>
              <a:rPr lang="pt-BR" sz="1600" dirty="0">
                <a:latin typeface="Amazon Ember Light" charset="0"/>
                <a:ea typeface="Amazon Ember Light" charset="0"/>
                <a:cs typeface="Amazon Ember Light" charset="0"/>
              </a:rPr>
            </a:br>
            <a:r>
              <a:rPr lang="pt-br" sz="1600" dirty="0">
                <a:latin typeface="Amazon Ember Light" charset="0"/>
                <a:ea typeface="Amazon Ember Light" charset="0"/>
                <a:cs typeface="Amazon Ember Light" charset="0"/>
              </a:rPr>
              <a:t>de processo</a:t>
            </a:r>
          </a:p>
        </p:txBody>
      </p:sp>
      <p:grpSp>
        <p:nvGrpSpPr>
          <p:cNvPr id="45" name="Group 44"/>
          <p:cNvGrpSpPr/>
          <p:nvPr/>
        </p:nvGrpSpPr>
        <p:grpSpPr>
          <a:xfrm>
            <a:off x="6215991" y="2333360"/>
            <a:ext cx="2301904" cy="3029941"/>
            <a:chOff x="6215991" y="2179472"/>
            <a:chExt cx="2301904" cy="3029941"/>
          </a:xfrm>
        </p:grpSpPr>
        <p:sp>
          <p:nvSpPr>
            <p:cNvPr id="26" name="Rounded Rectangle 25"/>
            <p:cNvSpPr/>
            <p:nvPr/>
          </p:nvSpPr>
          <p:spPr>
            <a:xfrm>
              <a:off x="6423345" y="2179472"/>
              <a:ext cx="1887196" cy="3029941"/>
            </a:xfrm>
            <a:prstGeom prst="roundRect">
              <a:avLst>
                <a:gd name="adj" fmla="val 0"/>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grpSp>
          <p:nvGrpSpPr>
            <p:cNvPr id="44" name="Group 43"/>
            <p:cNvGrpSpPr/>
            <p:nvPr/>
          </p:nvGrpSpPr>
          <p:grpSpPr>
            <a:xfrm>
              <a:off x="6215991" y="3879918"/>
              <a:ext cx="2301904" cy="1137195"/>
              <a:chOff x="6215991" y="3879918"/>
              <a:chExt cx="2301904" cy="1137195"/>
            </a:xfrm>
          </p:grpSpPr>
          <p:sp>
            <p:nvSpPr>
              <p:cNvPr id="29" name="TextBox 28">
                <a:extLst>
                  <a:ext uri="{FF2B5EF4-FFF2-40B4-BE49-F238E27FC236}">
                    <a16:creationId xmlns:a16="http://schemas.microsoft.com/office/drawing/2014/main" id="{D3E236A4-8A7D-6045-823A-DC0FA75DCAFB}"/>
                  </a:ext>
                </a:extLst>
              </p:cNvPr>
              <p:cNvSpPr txBox="1"/>
              <p:nvPr/>
            </p:nvSpPr>
            <p:spPr>
              <a:xfrm>
                <a:off x="6215991" y="4678559"/>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AWS Lambda</a:t>
                </a:r>
              </a:p>
            </p:txBody>
          </p:sp>
          <p:pic>
            <p:nvPicPr>
              <p:cNvPr id="30" name="Graphic 43">
                <a:extLst>
                  <a:ext uri="{FF2B5EF4-FFF2-40B4-BE49-F238E27FC236}">
                    <a16:creationId xmlns:a16="http://schemas.microsoft.com/office/drawing/2014/main" id="{49BFD3E4-C3C7-C84A-A0A2-EF5E2E8D06DC}"/>
                  </a:ext>
                </a:extLst>
              </p:cNvPr>
              <p:cNvPicPr>
                <a:picLocks noChangeAspect="1"/>
              </p:cNvPicPr>
              <p:nvPr/>
            </p:nvPicPr>
            <p:blipFill>
              <a:blip r:embed="rId4"/>
              <a:stretch>
                <a:fillRect/>
              </a:stretch>
            </p:blipFill>
            <p:spPr>
              <a:xfrm>
                <a:off x="7011343" y="3879918"/>
                <a:ext cx="711200" cy="711200"/>
              </a:xfrm>
              <a:prstGeom prst="rect">
                <a:avLst/>
              </a:prstGeom>
            </p:spPr>
          </p:pic>
        </p:grpSp>
        <p:grpSp>
          <p:nvGrpSpPr>
            <p:cNvPr id="43" name="Group 42"/>
            <p:cNvGrpSpPr/>
            <p:nvPr/>
          </p:nvGrpSpPr>
          <p:grpSpPr>
            <a:xfrm>
              <a:off x="6468215" y="2362124"/>
              <a:ext cx="1797457" cy="1260392"/>
              <a:chOff x="6468215" y="2362124"/>
              <a:chExt cx="1797457" cy="1260392"/>
            </a:xfrm>
          </p:grpSpPr>
          <p:sp>
            <p:nvSpPr>
              <p:cNvPr id="11" name="TextBox 10"/>
              <p:cNvSpPr txBox="1"/>
              <p:nvPr/>
            </p:nvSpPr>
            <p:spPr>
              <a:xfrm>
                <a:off x="6468215" y="3130073"/>
                <a:ext cx="1797457" cy="492443"/>
              </a:xfrm>
              <a:prstGeom prst="rect">
                <a:avLst/>
              </a:prstGeom>
              <a:noFill/>
            </p:spPr>
            <p:txBody>
              <a:bodyPr wrap="square" lIns="0" tIns="0" rIns="0" bIns="0" rtlCol="0">
                <a:spAutoFit/>
              </a:bodyPr>
              <a:lstStyle/>
              <a:p>
                <a:pPr algn="ctr" rtl="0"/>
                <a:r>
                  <a:rPr lang="pt-br" sz="1600" dirty="0">
                    <a:latin typeface="Amazon Ember Light" charset="0"/>
                    <a:ea typeface="Amazon Ember Light" charset="0"/>
                    <a:cs typeface="Amazon Ember Light" charset="0"/>
                  </a:rPr>
                  <a:t>IAM</a:t>
                </a:r>
                <a:br>
                  <a:rPr lang="en-US" sz="1600" dirty="0">
                    <a:latin typeface="Amazon Ember Light" charset="0"/>
                    <a:ea typeface="Amazon Ember Light" charset="0"/>
                    <a:cs typeface="Amazon Ember Light" charset="0"/>
                  </a:rPr>
                </a:br>
                <a:r>
                  <a:rPr lang="pt-br" sz="1600" dirty="0">
                    <a:solidFill>
                      <a:srgbClr val="000000"/>
                    </a:solidFill>
                    <a:latin typeface="Amazon Ember Light" charset="0"/>
                    <a:ea typeface="Amazon Ember Light" charset="0"/>
                    <a:cs typeface="Amazon Ember Light" charset="0"/>
                  </a:rPr>
                  <a:t>função</a:t>
                </a:r>
                <a:r>
                  <a:rPr lang="pt-br" sz="1600" dirty="0">
                    <a:latin typeface="Amazon Ember Light" charset="0"/>
                    <a:ea typeface="Amazon Ember Light" charset="0"/>
                    <a:cs typeface="Amazon Ember Light" charset="0"/>
                  </a:rPr>
                  <a:t> de execução</a:t>
                </a:r>
                <a:endParaRPr lang="en-US" sz="1600" dirty="0">
                  <a:solidFill>
                    <a:srgbClr val="000000"/>
                  </a:solidFill>
                  <a:latin typeface="Amazon Ember Light" panose="020B0403020204020204"/>
                  <a:ea typeface="Amazon Ember Light" charset="0"/>
                  <a:cs typeface="Amazon Ember Light" charset="0"/>
                </a:endParaRPr>
              </a:p>
            </p:txBody>
          </p:sp>
          <p:pic>
            <p:nvPicPr>
              <p:cNvPr id="31" name="Graphic 54">
                <a:extLst>
                  <a:ext uri="{FF2B5EF4-FFF2-40B4-BE49-F238E27FC236}">
                    <a16:creationId xmlns:a16="http://schemas.microsoft.com/office/drawing/2014/main" id="{50E1591F-DA4C-934C-BDCB-2E69767A65B3}"/>
                  </a:ext>
                </a:extLst>
              </p:cNvPr>
              <p:cNvPicPr>
                <a:picLocks noChangeAspect="1"/>
              </p:cNvPicPr>
              <p:nvPr/>
            </p:nvPicPr>
            <p:blipFill>
              <a:blip r:embed="rId5"/>
              <a:stretch>
                <a:fillRect/>
              </a:stretch>
            </p:blipFill>
            <p:spPr>
              <a:xfrm>
                <a:off x="6909743" y="2362124"/>
                <a:ext cx="914400" cy="914400"/>
              </a:xfrm>
              <a:prstGeom prst="rect">
                <a:avLst/>
              </a:prstGeom>
            </p:spPr>
          </p:pic>
        </p:grpSp>
      </p:grpSp>
      <p:grpSp>
        <p:nvGrpSpPr>
          <p:cNvPr id="46" name="Group 45"/>
          <p:cNvGrpSpPr/>
          <p:nvPr/>
        </p:nvGrpSpPr>
        <p:grpSpPr>
          <a:xfrm>
            <a:off x="831986" y="1899627"/>
            <a:ext cx="2349684" cy="3897406"/>
            <a:chOff x="831986" y="1899627"/>
            <a:chExt cx="2349684" cy="3897406"/>
          </a:xfrm>
        </p:grpSpPr>
        <p:sp>
          <p:nvSpPr>
            <p:cNvPr id="15" name="Rounded Rectangle 14"/>
            <p:cNvSpPr/>
            <p:nvPr/>
          </p:nvSpPr>
          <p:spPr>
            <a:xfrm>
              <a:off x="831986" y="1899627"/>
              <a:ext cx="2349684" cy="3897406"/>
            </a:xfrm>
            <a:prstGeom prst="roundRect">
              <a:avLst>
                <a:gd name="adj" fmla="val 0"/>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grpSp>
          <p:nvGrpSpPr>
            <p:cNvPr id="4" name="Group 3"/>
            <p:cNvGrpSpPr/>
            <p:nvPr/>
          </p:nvGrpSpPr>
          <p:grpSpPr>
            <a:xfrm>
              <a:off x="831986" y="3298271"/>
              <a:ext cx="2301904" cy="1301945"/>
              <a:chOff x="882393" y="3606763"/>
              <a:chExt cx="2301904" cy="1301945"/>
            </a:xfrm>
          </p:grpSpPr>
          <p:sp>
            <p:nvSpPr>
              <p:cNvPr id="32" name="TextBox 31">
                <a:extLst>
                  <a:ext uri="{FF2B5EF4-FFF2-40B4-BE49-F238E27FC236}">
                    <a16:creationId xmlns:a16="http://schemas.microsoft.com/office/drawing/2014/main" id="{82DF82FE-B12C-2944-9A6B-C577B61F9A00}"/>
                  </a:ext>
                </a:extLst>
              </p:cNvPr>
              <p:cNvSpPr txBox="1"/>
              <p:nvPr/>
            </p:nvSpPr>
            <p:spPr>
              <a:xfrm>
                <a:off x="882393" y="4323933"/>
                <a:ext cx="2301904" cy="584775"/>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DynamoDB</a:t>
                </a:r>
                <a:br>
                  <a:rPr lang="en-US" sz="1600">
                    <a:latin typeface="Amazon Ember" panose="02000000000000000000" pitchFamily="2" charset="0"/>
                    <a:ea typeface="Amazon Ember" panose="02000000000000000000" pitchFamily="2" charset="0"/>
                  </a:rPr>
                </a:br>
                <a:r>
                  <a:rPr lang="pt-br" sz="1600">
                    <a:latin typeface="Amazon Ember" panose="02000000000000000000" pitchFamily="2" charset="0"/>
                    <a:ea typeface="Amazon Ember" panose="02000000000000000000" pitchFamily="2" charset="0"/>
                  </a:rPr>
                  <a:t>stream (fluxo)</a:t>
                </a:r>
              </a:p>
            </p:txBody>
          </p:sp>
          <p:pic>
            <p:nvPicPr>
              <p:cNvPr id="33" name="Graphic 43">
                <a:extLst>
                  <a:ext uri="{FF2B5EF4-FFF2-40B4-BE49-F238E27FC236}">
                    <a16:creationId xmlns:a16="http://schemas.microsoft.com/office/drawing/2014/main" id="{EFCEDACD-5190-384D-953B-DE4FE39A9255}"/>
                  </a:ext>
                </a:extLst>
              </p:cNvPr>
              <p:cNvPicPr>
                <a:picLocks noChangeAspect="1"/>
              </p:cNvPicPr>
              <p:nvPr/>
            </p:nvPicPr>
            <p:blipFill>
              <a:blip r:embed="rId6"/>
              <a:stretch>
                <a:fillRect/>
              </a:stretch>
            </p:blipFill>
            <p:spPr>
              <a:xfrm>
                <a:off x="1677745" y="3606763"/>
                <a:ext cx="711200" cy="711200"/>
              </a:xfrm>
              <a:prstGeom prst="rect">
                <a:avLst/>
              </a:prstGeom>
            </p:spPr>
          </p:pic>
        </p:grpSp>
        <p:grpSp>
          <p:nvGrpSpPr>
            <p:cNvPr id="5" name="Group 4"/>
            <p:cNvGrpSpPr/>
            <p:nvPr/>
          </p:nvGrpSpPr>
          <p:grpSpPr>
            <a:xfrm>
              <a:off x="1137233" y="4646919"/>
              <a:ext cx="1691411" cy="1080015"/>
              <a:chOff x="1140370" y="4955411"/>
              <a:chExt cx="1691411" cy="1080015"/>
            </a:xfrm>
          </p:grpSpPr>
          <p:sp>
            <p:nvSpPr>
              <p:cNvPr id="34" name="TextBox 33">
                <a:extLst>
                  <a:ext uri="{FF2B5EF4-FFF2-40B4-BE49-F238E27FC236}">
                    <a16:creationId xmlns:a16="http://schemas.microsoft.com/office/drawing/2014/main" id="{0979471A-25E4-894B-8E02-32310EAB6F84}"/>
                  </a:ext>
                </a:extLst>
              </p:cNvPr>
              <p:cNvSpPr txBox="1"/>
              <p:nvPr/>
            </p:nvSpPr>
            <p:spPr>
              <a:xfrm>
                <a:off x="1140370" y="5696872"/>
                <a:ext cx="1691411" cy="338554"/>
              </a:xfrm>
              <a:prstGeom prst="rect">
                <a:avLst/>
              </a:prstGeom>
              <a:noFill/>
            </p:spPr>
            <p:txBody>
              <a:bodyPr wrap="square" rtlCol="0">
                <a:spAutoFit/>
              </a:bodyPr>
              <a:lstStyle/>
              <a:p>
                <a:pPr algn="ctr" rtl="0"/>
                <a:r>
                  <a:rPr lang="pt-br" sz="1600">
                    <a:solidFill>
                      <a:srgbClr val="000000"/>
                    </a:solidFill>
                    <a:latin typeface="Amazon Ember" panose="02000000000000000000" pitchFamily="2" charset="0"/>
                    <a:ea typeface="Amazon Ember" panose="02000000000000000000" pitchFamily="2" charset="0"/>
                    <a:cs typeface="Amazon Ember" panose="020B0603020204020204" pitchFamily="34" charset="0"/>
                  </a:rPr>
                  <a:t>Kinesis</a:t>
                </a:r>
                <a:endParaRPr lang="en-US" sz="1600">
                  <a:latin typeface="Amazon Ember" panose="02000000000000000000" pitchFamily="2" charset="0"/>
                  <a:ea typeface="Amazon Ember" panose="02000000000000000000" pitchFamily="2" charset="0"/>
                  <a:cs typeface="Amazon Ember" panose="020B0603020204020204" pitchFamily="34" charset="0"/>
                </a:endParaRPr>
              </a:p>
            </p:txBody>
          </p:sp>
          <p:pic>
            <p:nvPicPr>
              <p:cNvPr id="35" name="Graphic 141">
                <a:extLst>
                  <a:ext uri="{FF2B5EF4-FFF2-40B4-BE49-F238E27FC236}">
                    <a16:creationId xmlns:a16="http://schemas.microsoft.com/office/drawing/2014/main" id="{D5D8328C-9C97-4B4C-91A4-6B130E69811C}"/>
                  </a:ext>
                </a:extLst>
              </p:cNvPr>
              <p:cNvPicPr>
                <a:picLocks noChangeAspect="1"/>
              </p:cNvPicPr>
              <p:nvPr/>
            </p:nvPicPr>
            <p:blipFill>
              <a:blip r:embed="rId7"/>
              <a:stretch>
                <a:fillRect/>
              </a:stretch>
            </p:blipFill>
            <p:spPr>
              <a:xfrm>
                <a:off x="1630475" y="4955411"/>
                <a:ext cx="711200" cy="711200"/>
              </a:xfrm>
              <a:prstGeom prst="rect">
                <a:avLst/>
              </a:prstGeom>
            </p:spPr>
          </p:pic>
        </p:grpSp>
        <p:grpSp>
          <p:nvGrpSpPr>
            <p:cNvPr id="14" name="Group 13"/>
            <p:cNvGrpSpPr/>
            <p:nvPr/>
          </p:nvGrpSpPr>
          <p:grpSpPr>
            <a:xfrm>
              <a:off x="874003" y="2134883"/>
              <a:ext cx="2217871" cy="1072921"/>
              <a:chOff x="877140" y="2443375"/>
              <a:chExt cx="2217871" cy="1072921"/>
            </a:xfrm>
          </p:grpSpPr>
          <p:sp>
            <p:nvSpPr>
              <p:cNvPr id="36" name="TextBox 35">
                <a:extLst>
                  <a:ext uri="{FF2B5EF4-FFF2-40B4-BE49-F238E27FC236}">
                    <a16:creationId xmlns:a16="http://schemas.microsoft.com/office/drawing/2014/main" id="{44FB15D1-0924-6747-9CA4-0FF654161035}"/>
                  </a:ext>
                </a:extLst>
              </p:cNvPr>
              <p:cNvSpPr txBox="1"/>
              <p:nvPr/>
            </p:nvSpPr>
            <p:spPr>
              <a:xfrm>
                <a:off x="877140" y="3177742"/>
                <a:ext cx="2217871" cy="338554"/>
              </a:xfrm>
              <a:prstGeom prst="rect">
                <a:avLst/>
              </a:prstGeom>
              <a:noFill/>
            </p:spPr>
            <p:txBody>
              <a:bodyPr wrap="square" rtlCol="0">
                <a:spAutoFit/>
              </a:bodyPr>
              <a:lstStyle/>
              <a:p>
                <a:pPr algn="ctr" rtl="0"/>
                <a:r>
                  <a:rPr lang="pt-br" sz="1600">
                    <a:solidFill>
                      <a:schemeClr val="accent1"/>
                    </a:solidFill>
                    <a:latin typeface="Amazon Ember" panose="02000000000000000000" pitchFamily="2" charset="0"/>
                    <a:ea typeface="Amazon Ember" panose="02000000000000000000" pitchFamily="2" charset="0"/>
                    <a:cs typeface="Amazon Ember" panose="020B0603020204020204" pitchFamily="34" charset="0"/>
                  </a:rPr>
                  <a:t>Amazon SQS</a:t>
                </a:r>
              </a:p>
            </p:txBody>
          </p:sp>
          <p:pic>
            <p:nvPicPr>
              <p:cNvPr id="37" name="Graphic 35">
                <a:extLst>
                  <a:ext uri="{FF2B5EF4-FFF2-40B4-BE49-F238E27FC236}">
                    <a16:creationId xmlns:a16="http://schemas.microsoft.com/office/drawing/2014/main" id="{8DFD010B-BDAB-5A43-A9D5-7D9F6189E4F8}"/>
                  </a:ext>
                </a:extLst>
              </p:cNvPr>
              <p:cNvPicPr>
                <a:picLocks noChangeAspect="1"/>
              </p:cNvPicPr>
              <p:nvPr/>
            </p:nvPicPr>
            <p:blipFill>
              <a:blip r:embed="rId8"/>
              <a:stretch>
                <a:fillRect/>
              </a:stretch>
            </p:blipFill>
            <p:spPr>
              <a:xfrm>
                <a:off x="1630475" y="2443375"/>
                <a:ext cx="711200" cy="711200"/>
              </a:xfrm>
              <a:prstGeom prst="rect">
                <a:avLst/>
              </a:prstGeom>
            </p:spPr>
          </p:pic>
        </p:grpSp>
      </p:grpSp>
      <p:cxnSp>
        <p:nvCxnSpPr>
          <p:cNvPr id="47" name="Straight Arrow Connector 46"/>
          <p:cNvCxnSpPr/>
          <p:nvPr/>
        </p:nvCxnSpPr>
        <p:spPr>
          <a:xfrm flipH="1" flipV="1">
            <a:off x="3175640" y="4175423"/>
            <a:ext cx="3241675" cy="1"/>
          </a:xfrm>
          <a:prstGeom prst="straightConnector1">
            <a:avLst/>
          </a:prstGeom>
          <a:ln w="12700">
            <a:solidFill>
              <a:schemeClr val="tx1"/>
            </a:solidFill>
            <a:headEnd type="arrow"/>
            <a:tailEnd type="none" w="med" len="sm"/>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196252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lstStyle/>
          <a:p>
            <a:pPr rtl="0"/>
            <a:r>
              <a:rPr lang="pt-br" sz="3500" dirty="0"/>
              <a:t>Invocação direta</a:t>
            </a:r>
          </a:p>
        </p:txBody>
      </p:sp>
      <p:sp>
        <p:nvSpPr>
          <p:cNvPr id="10" name="Content Placeholder 5"/>
          <p:cNvSpPr>
            <a:spLocks noGrp="1"/>
          </p:cNvSpPr>
          <p:nvPr>
            <p:ph idx="1"/>
          </p:nvPr>
        </p:nvSpPr>
        <p:spPr>
          <a:xfrm>
            <a:off x="419100" y="1528175"/>
            <a:ext cx="5676900" cy="4648788"/>
          </a:xfrm>
        </p:spPr>
        <p:txBody>
          <a:bodyPr rtlCol="0"/>
          <a:lstStyle/>
          <a:p>
            <a:pPr marL="0" indent="0" rtl="0">
              <a:buNone/>
            </a:pPr>
            <a:r>
              <a:rPr lang="pt-br" dirty="0">
                <a:solidFill>
                  <a:srgbClr val="000000"/>
                </a:solidFill>
              </a:rPr>
              <a:t>Tipo</a:t>
            </a:r>
            <a:r>
              <a:rPr lang="pt-br" dirty="0"/>
              <a:t> RequestResponse invocation:</a:t>
            </a:r>
          </a:p>
          <a:p>
            <a:pPr marL="0" indent="0" rtl="0">
              <a:buNone/>
            </a:pPr>
            <a:endParaRPr lang="en-US" sz="2400" dirty="0"/>
          </a:p>
          <a:p>
            <a:pPr lvl="1" rtl="0"/>
            <a:r>
              <a:rPr lang="pt-br" dirty="0"/>
              <a:t>Usa </a:t>
            </a:r>
            <a:r>
              <a:rPr lang="pt-br" dirty="0">
                <a:solidFill>
                  <a:srgbClr val="000000"/>
                </a:solidFill>
              </a:rPr>
              <a:t>execução síncrona</a:t>
            </a:r>
            <a:endParaRPr lang="en-US" dirty="0"/>
          </a:p>
          <a:p>
            <a:pPr lvl="1" rtl="0"/>
            <a:endParaRPr lang="en-US" dirty="0"/>
          </a:p>
          <a:p>
            <a:pPr lvl="1" rtl="0"/>
            <a:r>
              <a:rPr lang="pt-br" dirty="0"/>
              <a:t>Retorna a resposta imediatamente</a:t>
            </a:r>
          </a:p>
          <a:p>
            <a:pPr lvl="1" rtl="0"/>
            <a:endParaRPr lang="en-US" dirty="0"/>
          </a:p>
          <a:p>
            <a:pPr lvl="1" rtl="0"/>
            <a:r>
              <a:rPr lang="pt-br" dirty="0"/>
              <a:t>Está disponível para </a:t>
            </a:r>
            <a:r>
              <a:rPr lang="pt-br" dirty="0">
                <a:solidFill>
                  <a:srgbClr val="000000"/>
                </a:solidFill>
              </a:rPr>
              <a:t>aplicações</a:t>
            </a:r>
            <a:r>
              <a:rPr lang="pt-BR" dirty="0"/>
              <a:t> </a:t>
            </a:r>
            <a:r>
              <a:rPr lang="pt-br" dirty="0"/>
              <a:t>personalizadas</a:t>
            </a:r>
            <a:endParaRPr lang="en-US" dirty="0"/>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27</a:t>
            </a:fld>
            <a:endParaRPr lang="en-US"/>
          </a:p>
        </p:txBody>
      </p:sp>
      <p:sp>
        <p:nvSpPr>
          <p:cNvPr id="4" name="Footer Placeholder 3"/>
          <p:cNvSpPr>
            <a:spLocks noGrp="1"/>
          </p:cNvSpPr>
          <p:nvPr>
            <p:ph type="ftr" sz="quarter" idx="3"/>
          </p:nvPr>
        </p:nvSpPr>
        <p:spPr>
          <a:xfrm>
            <a:off x="419100" y="6356350"/>
            <a:ext cx="4950069" cy="365125"/>
          </a:xfrm>
        </p:spPr>
        <p:txBody>
          <a:bodyPr rtlCol="0"/>
          <a:lstStyle/>
          <a:p>
            <a:pPr rtl="0"/>
            <a:r>
              <a:rPr lang="pt-br"/>
              <a:t>© 2020, Amazon Web Services, Inc. ou suas afiliadas. Todos os direitos reservados.</a:t>
            </a:r>
          </a:p>
        </p:txBody>
      </p:sp>
      <p:sp>
        <p:nvSpPr>
          <p:cNvPr id="6" name="TextBox 5">
            <a:extLst>
              <a:ext uri="{FF2B5EF4-FFF2-40B4-BE49-F238E27FC236}">
                <a16:creationId xmlns:a16="http://schemas.microsoft.com/office/drawing/2014/main" id="{C5F8AD87-2598-EE42-96C7-ECBD4D1FEF08}"/>
              </a:ext>
            </a:extLst>
          </p:cNvPr>
          <p:cNvSpPr txBox="1"/>
          <p:nvPr/>
        </p:nvSpPr>
        <p:spPr>
          <a:xfrm>
            <a:off x="9686736" y="3599119"/>
            <a:ext cx="2301904" cy="369332"/>
          </a:xfrm>
          <a:prstGeom prst="rect">
            <a:avLst/>
          </a:prstGeom>
          <a:noFill/>
        </p:spPr>
        <p:txBody>
          <a:bodyPr wrap="square" rtlCol="0">
            <a:spAutoFit/>
          </a:bodyPr>
          <a:lstStyle/>
          <a:p>
            <a:pPr algn="ctr" rtl="0"/>
            <a:r>
              <a:rPr lang="pt-br"/>
              <a:t>Função do Lambda</a:t>
            </a:r>
          </a:p>
        </p:txBody>
      </p:sp>
      <p:pic>
        <p:nvPicPr>
          <p:cNvPr id="7"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10235407" y="2373246"/>
            <a:ext cx="1174785" cy="1174785"/>
          </a:xfrm>
          <a:prstGeom prst="rect">
            <a:avLst/>
          </a:prstGeom>
        </p:spPr>
      </p:pic>
      <p:pic>
        <p:nvPicPr>
          <p:cNvPr id="8" name="Graphic 32">
            <a:extLst>
              <a:ext uri="{FF2B5EF4-FFF2-40B4-BE49-F238E27FC236}">
                <a16:creationId xmlns:a16="http://schemas.microsoft.com/office/drawing/2014/main" id="{50D454A7-825D-8A40-A013-745A422C40BE}"/>
              </a:ext>
            </a:extLst>
          </p:cNvPr>
          <p:cNvPicPr>
            <a:picLocks noChangeAspect="1"/>
          </p:cNvPicPr>
          <p:nvPr/>
        </p:nvPicPr>
        <p:blipFill>
          <a:blip r:embed="rId5"/>
          <a:stretch>
            <a:fillRect/>
          </a:stretch>
        </p:blipFill>
        <p:spPr>
          <a:xfrm flipH="1">
            <a:off x="6299603" y="2373246"/>
            <a:ext cx="1184978" cy="1151442"/>
          </a:xfrm>
          <a:prstGeom prst="rect">
            <a:avLst/>
          </a:prstGeom>
        </p:spPr>
      </p:pic>
      <p:cxnSp>
        <p:nvCxnSpPr>
          <p:cNvPr id="9" name="Straight Arrow Connector 8"/>
          <p:cNvCxnSpPr/>
          <p:nvPr/>
        </p:nvCxnSpPr>
        <p:spPr>
          <a:xfrm flipH="1">
            <a:off x="7526590" y="2536311"/>
            <a:ext cx="2430128" cy="13063"/>
          </a:xfrm>
          <a:prstGeom prst="straightConnector1">
            <a:avLst/>
          </a:prstGeom>
          <a:ln w="12700">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526590" y="2848581"/>
            <a:ext cx="2430128" cy="13063"/>
          </a:xfrm>
          <a:prstGeom prst="straightConnector1">
            <a:avLst/>
          </a:prstGeom>
          <a:ln w="12700">
            <a:headEnd type="arrow"/>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F8AD87-2598-EE42-96C7-ECBD4D1FEF08}"/>
              </a:ext>
            </a:extLst>
          </p:cNvPr>
          <p:cNvSpPr txBox="1"/>
          <p:nvPr/>
        </p:nvSpPr>
        <p:spPr>
          <a:xfrm>
            <a:off x="8202107" y="2530395"/>
            <a:ext cx="1139251" cy="369332"/>
          </a:xfrm>
          <a:prstGeom prst="rect">
            <a:avLst/>
          </a:prstGeom>
          <a:noFill/>
        </p:spPr>
        <p:txBody>
          <a:bodyPr wrap="square" rtlCol="0">
            <a:spAutoFit/>
          </a:bodyPr>
          <a:lstStyle/>
          <a:p>
            <a:pPr algn="ctr" rtl="0"/>
            <a:r>
              <a:rPr lang="pt-br"/>
              <a:t>Eventos</a:t>
            </a:r>
          </a:p>
        </p:txBody>
      </p:sp>
      <p:cxnSp>
        <p:nvCxnSpPr>
          <p:cNvPr id="13" name="Straight Arrow Connector 12"/>
          <p:cNvCxnSpPr/>
          <p:nvPr/>
        </p:nvCxnSpPr>
        <p:spPr>
          <a:xfrm flipH="1">
            <a:off x="7484581" y="3081791"/>
            <a:ext cx="2430128" cy="13063"/>
          </a:xfrm>
          <a:prstGeom prst="straightConnector1">
            <a:avLst/>
          </a:prstGeom>
          <a:ln w="12700">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484581" y="3394061"/>
            <a:ext cx="2430128" cy="13063"/>
          </a:xfrm>
          <a:prstGeom prst="straightConnector1">
            <a:avLst/>
          </a:prstGeom>
          <a:ln w="12700">
            <a:headEnd type="arrow"/>
            <a:tailEnd type="none" w="med"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F8AD87-2598-EE42-96C7-ECBD4D1FEF08}"/>
              </a:ext>
            </a:extLst>
          </p:cNvPr>
          <p:cNvSpPr txBox="1"/>
          <p:nvPr/>
        </p:nvSpPr>
        <p:spPr>
          <a:xfrm>
            <a:off x="8202107" y="3075875"/>
            <a:ext cx="1139251" cy="369332"/>
          </a:xfrm>
          <a:prstGeom prst="rect">
            <a:avLst/>
          </a:prstGeom>
          <a:noFill/>
        </p:spPr>
        <p:txBody>
          <a:bodyPr wrap="square" rtlCol="0">
            <a:spAutoFit/>
          </a:bodyPr>
          <a:lstStyle/>
          <a:p>
            <a:pPr algn="ctr" rtl="0"/>
            <a:r>
              <a:rPr lang="pt-br" dirty="0"/>
              <a:t>Eventos</a:t>
            </a:r>
          </a:p>
        </p:txBody>
      </p:sp>
      <p:sp>
        <p:nvSpPr>
          <p:cNvPr id="16" name="TextBox 15">
            <a:extLst>
              <a:ext uri="{FF2B5EF4-FFF2-40B4-BE49-F238E27FC236}">
                <a16:creationId xmlns:a16="http://schemas.microsoft.com/office/drawing/2014/main" id="{C5F8AD87-2598-EE42-96C7-ECBD4D1FEF08}"/>
              </a:ext>
            </a:extLst>
          </p:cNvPr>
          <p:cNvSpPr txBox="1"/>
          <p:nvPr/>
        </p:nvSpPr>
        <p:spPr>
          <a:xfrm>
            <a:off x="5741140" y="3667903"/>
            <a:ext cx="2301904" cy="369332"/>
          </a:xfrm>
          <a:prstGeom prst="rect">
            <a:avLst/>
          </a:prstGeom>
          <a:noFill/>
        </p:spPr>
        <p:txBody>
          <a:bodyPr wrap="square" rtlCol="0">
            <a:spAutoFit/>
          </a:bodyPr>
          <a:lstStyle/>
          <a:p>
            <a:pPr algn="ctr" rtl="0"/>
            <a:r>
              <a:rPr lang="pt-br"/>
              <a:t>Clientes</a:t>
            </a:r>
          </a:p>
        </p:txBody>
      </p:sp>
    </p:spTree>
    <p:custDataLst>
      <p:tags r:id="rId1"/>
    </p:custDataLst>
    <p:extLst>
      <p:ext uri="{BB962C8B-B14F-4D97-AF65-F5344CB8AC3E}">
        <p14:creationId xmlns:p14="http://schemas.microsoft.com/office/powerpoint/2010/main" val="706415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lstStyle/>
          <a:p>
            <a:pPr rtl="0"/>
            <a:r>
              <a:rPr lang="pt-br" sz="3500" dirty="0">
                <a:solidFill>
                  <a:srgbClr val="FFFFFF"/>
                </a:solidFill>
              </a:rPr>
              <a:t>Permissões</a:t>
            </a:r>
            <a:r>
              <a:rPr lang="pt-br" sz="3500" dirty="0"/>
              <a:t> de execução</a:t>
            </a:r>
            <a:endParaRPr lang="en-US" sz="3500"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28</a:t>
            </a:fld>
            <a:endParaRPr lang="en-US"/>
          </a:p>
        </p:txBody>
      </p:sp>
      <p:grpSp>
        <p:nvGrpSpPr>
          <p:cNvPr id="20" name="Group 19">
            <a:extLst>
              <a:ext uri="{FF2B5EF4-FFF2-40B4-BE49-F238E27FC236}">
                <a16:creationId xmlns:a16="http://schemas.microsoft.com/office/drawing/2014/main" id="{82875B05-54EF-B048-B5FD-021A7819A138}"/>
              </a:ext>
            </a:extLst>
          </p:cNvPr>
          <p:cNvGrpSpPr/>
          <p:nvPr/>
        </p:nvGrpSpPr>
        <p:grpSpPr>
          <a:xfrm>
            <a:off x="3731504" y="3596152"/>
            <a:ext cx="547519" cy="547519"/>
            <a:chOff x="5828020" y="5165240"/>
            <a:chExt cx="640080" cy="640080"/>
          </a:xfrm>
        </p:grpSpPr>
        <p:cxnSp>
          <p:nvCxnSpPr>
            <p:cNvPr id="21" name="Straight Connector 20">
              <a:extLst>
                <a:ext uri="{FF2B5EF4-FFF2-40B4-BE49-F238E27FC236}">
                  <a16:creationId xmlns:a16="http://schemas.microsoft.com/office/drawing/2014/main" id="{50109166-ECF3-2B4C-942C-B59E4A81947A}"/>
                </a:ext>
              </a:extLst>
            </p:cNvPr>
            <p:cNvCxnSpPr/>
            <p:nvPr/>
          </p:nvCxnSpPr>
          <p:spPr>
            <a:xfrm>
              <a:off x="5828020" y="5485280"/>
              <a:ext cx="64008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DFEF078-4FA2-5248-980E-1075E12C0B62}"/>
                </a:ext>
              </a:extLst>
            </p:cNvPr>
            <p:cNvCxnSpPr>
              <a:cxnSpLocks/>
            </p:cNvCxnSpPr>
            <p:nvPr/>
          </p:nvCxnSpPr>
          <p:spPr>
            <a:xfrm rot="16200000">
              <a:off x="5837545" y="5485280"/>
              <a:ext cx="64008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C725E57-0755-A847-8BF0-AF85C359B577}"/>
              </a:ext>
            </a:extLst>
          </p:cNvPr>
          <p:cNvGrpSpPr/>
          <p:nvPr/>
        </p:nvGrpSpPr>
        <p:grpSpPr>
          <a:xfrm>
            <a:off x="7825648" y="3815812"/>
            <a:ext cx="545803" cy="108198"/>
            <a:chOff x="7651140" y="2854931"/>
            <a:chExt cx="545803" cy="108198"/>
          </a:xfrm>
        </p:grpSpPr>
        <p:cxnSp>
          <p:nvCxnSpPr>
            <p:cNvPr id="24" name="Straight Connector 23"/>
            <p:cNvCxnSpPr>
              <a:cxnSpLocks/>
            </p:cNvCxnSpPr>
            <p:nvPr/>
          </p:nvCxnSpPr>
          <p:spPr>
            <a:xfrm>
              <a:off x="7651140" y="2963129"/>
              <a:ext cx="54580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7651140" y="2854931"/>
              <a:ext cx="54580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E9E9EE1-875D-E14C-B87E-94078923A195}"/>
              </a:ext>
            </a:extLst>
          </p:cNvPr>
          <p:cNvGrpSpPr/>
          <p:nvPr/>
        </p:nvGrpSpPr>
        <p:grpSpPr>
          <a:xfrm>
            <a:off x="8658465" y="2864439"/>
            <a:ext cx="2972597" cy="2010945"/>
            <a:chOff x="8610600" y="1556657"/>
            <a:chExt cx="2972597" cy="2010945"/>
          </a:xfrm>
        </p:grpSpPr>
        <p:sp>
          <p:nvSpPr>
            <p:cNvPr id="27" name="Rectangle 26">
              <a:extLst>
                <a:ext uri="{FF2B5EF4-FFF2-40B4-BE49-F238E27FC236}">
                  <a16:creationId xmlns:a16="http://schemas.microsoft.com/office/drawing/2014/main" id="{83024C1F-22E0-8145-8AC2-EE8EF8435E20}"/>
                </a:ext>
              </a:extLst>
            </p:cNvPr>
            <p:cNvSpPr/>
            <p:nvPr/>
          </p:nvSpPr>
          <p:spPr>
            <a:xfrm>
              <a:off x="9324892" y="2085075"/>
              <a:ext cx="1544012" cy="954107"/>
            </a:xfrm>
            <a:prstGeom prst="rect">
              <a:avLst/>
            </a:prstGeom>
            <a:ln>
              <a:noFill/>
            </a:ln>
          </p:spPr>
          <p:txBody>
            <a:bodyPr wrap="none" rtlCol="0">
              <a:spAutoFit/>
            </a:bodyPr>
            <a:lstStyle/>
            <a:p>
              <a:pPr algn="ctr" rtl="0"/>
              <a:r>
                <a:rPr lang="pt-br" sz="2800" dirty="0" err="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Allowed</a:t>
              </a:r>
              <a:r>
                <a:rPr lang="pt-br" sz="28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(permitido)</a:t>
              </a:r>
              <a:r>
                <a:rPr lang="pt-br"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800" dirty="0" err="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action</a:t>
              </a:r>
              <a:r>
                <a:rPr lang="pt-br" sz="28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(ação)</a:t>
              </a:r>
              <a:endParaRPr lang="en-US" sz="28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8" name="Rectangle 27">
              <a:extLst>
                <a:ext uri="{FF2B5EF4-FFF2-40B4-BE49-F238E27FC236}">
                  <a16:creationId xmlns:a16="http://schemas.microsoft.com/office/drawing/2014/main" id="{5FD8864C-F46A-FB4E-ADC1-0EC907275C82}"/>
                </a:ext>
              </a:extLst>
            </p:cNvPr>
            <p:cNvSpPr/>
            <p:nvPr/>
          </p:nvSpPr>
          <p:spPr>
            <a:xfrm>
              <a:off x="8610600" y="1556657"/>
              <a:ext cx="2972597" cy="20109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37" name="Rectangle 36">
            <a:extLst>
              <a:ext uri="{FF2B5EF4-FFF2-40B4-BE49-F238E27FC236}">
                <a16:creationId xmlns:a16="http://schemas.microsoft.com/office/drawing/2014/main" id="{3B2E2806-0917-664D-88CE-7CDEB8266809}"/>
              </a:ext>
            </a:extLst>
          </p:cNvPr>
          <p:cNvSpPr/>
          <p:nvPr/>
        </p:nvSpPr>
        <p:spPr>
          <a:xfrm>
            <a:off x="4566037" y="1404257"/>
            <a:ext cx="2972597" cy="4931308"/>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8" name="TextBox 37">
            <a:extLst>
              <a:ext uri="{FF2B5EF4-FFF2-40B4-BE49-F238E27FC236}">
                <a16:creationId xmlns:a16="http://schemas.microsoft.com/office/drawing/2014/main" id="{94333F8B-90C8-204B-B3BB-4EEF62BAB813}"/>
              </a:ext>
            </a:extLst>
          </p:cNvPr>
          <p:cNvSpPr txBox="1"/>
          <p:nvPr/>
        </p:nvSpPr>
        <p:spPr>
          <a:xfrm>
            <a:off x="4738369" y="4319600"/>
            <a:ext cx="3682300" cy="1290610"/>
          </a:xfrm>
          <a:prstGeom prst="rect">
            <a:avLst/>
          </a:prstGeom>
          <a:noFill/>
        </p:spPr>
        <p:txBody>
          <a:bodyPr wrap="square" rtlCol="0">
            <a:spAutoFit/>
          </a:bodyPr>
          <a:lstStyle/>
          <a:p>
            <a:pPr rtl="0">
              <a:lnSpc>
                <a:spcPct val="90000"/>
              </a:lnSpc>
              <a:spcBef>
                <a:spcPts val="1000"/>
              </a:spcBef>
            </a:pPr>
            <a:r>
              <a:rPr lang="pt-br" sz="1700" dirty="0">
                <a:latin typeface="Amazon Ember Light" charset="0"/>
                <a:ea typeface="Amazon Ember Light" charset="0"/>
                <a:cs typeface="Amazon Ember Light" charset="0"/>
              </a:rPr>
              <a:t>Função do IAM com:</a:t>
            </a:r>
          </a:p>
          <a:p>
            <a:pPr marL="344488" indent="-344488" rtl="0">
              <a:lnSpc>
                <a:spcPct val="90000"/>
              </a:lnSpc>
              <a:spcBef>
                <a:spcPts val="1000"/>
              </a:spcBef>
              <a:buFont typeface="Arial" panose="020B0604020202020204" pitchFamily="34" charset="0"/>
              <a:buChar char="•"/>
            </a:pPr>
            <a:r>
              <a:rPr lang="pt-br" sz="1700" dirty="0">
                <a:latin typeface="Amazon Ember Light" charset="0"/>
                <a:ea typeface="Amazon Ember Light" charset="0"/>
                <a:cs typeface="Amazon Ember Light" charset="0"/>
              </a:rPr>
              <a:t>Política de confiança </a:t>
            </a:r>
            <a:r>
              <a:rPr lang="pt-br" sz="1700" dirty="0">
                <a:solidFill>
                  <a:srgbClr val="000000"/>
                </a:solidFill>
                <a:latin typeface="Amazon Ember Light" charset="0"/>
                <a:ea typeface="Amazon Ember Light" charset="0"/>
                <a:cs typeface="Amazon Ember Light" charset="0"/>
              </a:rPr>
              <a:t>permite</a:t>
            </a:r>
            <a:r>
              <a:rPr lang="pt-br" sz="1700" dirty="0">
                <a:latin typeface="Amazon Ember Light" charset="0"/>
                <a:ea typeface="Amazon Ember Light" charset="0"/>
                <a:cs typeface="Amazon Ember Light" charset="0"/>
              </a:rPr>
              <a:t> que o Lambda assuma uma função</a:t>
            </a:r>
          </a:p>
          <a:p>
            <a:pPr marL="344488" indent="-344488" rtl="0">
              <a:lnSpc>
                <a:spcPct val="90000"/>
              </a:lnSpc>
              <a:spcBef>
                <a:spcPts val="1000"/>
              </a:spcBef>
              <a:buFont typeface="Arial" panose="020B0604020202020204" pitchFamily="34" charset="0"/>
              <a:buChar char="•"/>
            </a:pPr>
            <a:r>
              <a:rPr lang="pt-br" sz="1700" dirty="0">
                <a:latin typeface="Amazon Ember Light" charset="0"/>
                <a:ea typeface="Amazon Ember Light" charset="0"/>
                <a:cs typeface="Amazon Ember Light" charset="0"/>
              </a:rPr>
              <a:t>Permissões de política do IAM</a:t>
            </a:r>
          </a:p>
        </p:txBody>
      </p:sp>
      <p:sp>
        <p:nvSpPr>
          <p:cNvPr id="3" name="Footer Placeholder 2"/>
          <p:cNvSpPr>
            <a:spLocks noGrp="1"/>
          </p:cNvSpPr>
          <p:nvPr>
            <p:ph type="ftr" sz="quarter" idx="3"/>
          </p:nvPr>
        </p:nvSpPr>
        <p:spPr>
          <a:xfrm>
            <a:off x="419100" y="6356350"/>
            <a:ext cx="4293577" cy="365125"/>
          </a:xfrm>
        </p:spPr>
        <p:txBody>
          <a:bodyPr rtlCol="0"/>
          <a:lstStyle/>
          <a:p>
            <a:pPr rtl="0"/>
            <a:r>
              <a:rPr lang="pt-br"/>
              <a:t>© 2020, Amazon Web Services, Inc. ou suas afiliadas. Todos os direitos reservados.</a:t>
            </a:r>
          </a:p>
        </p:txBody>
      </p:sp>
      <p:sp>
        <p:nvSpPr>
          <p:cNvPr id="39" name="TextBox 38"/>
          <p:cNvSpPr txBox="1"/>
          <p:nvPr/>
        </p:nvSpPr>
        <p:spPr>
          <a:xfrm>
            <a:off x="5341259" y="2371996"/>
            <a:ext cx="1350456" cy="492443"/>
          </a:xfrm>
          <a:prstGeom prst="rect">
            <a:avLst/>
          </a:prstGeom>
          <a:noFill/>
        </p:spPr>
        <p:txBody>
          <a:bodyPr wrap="square" lIns="0" tIns="0" rIns="0" bIns="0" rtlCol="0">
            <a:spAutoFit/>
          </a:bodyPr>
          <a:lstStyle/>
          <a:p>
            <a:pPr algn="ctr" rtl="0"/>
            <a:r>
              <a:rPr lang="pt-br" sz="1600" dirty="0">
                <a:latin typeface="Amazon Ember" panose="02000000000000000000" pitchFamily="2" charset="0"/>
                <a:ea typeface="Amazon Ember" panose="02000000000000000000" pitchFamily="2" charset="0"/>
                <a:cs typeface="Amazon Ember Light" charset="0"/>
              </a:rPr>
              <a:t>IAM</a:t>
            </a:r>
            <a:br>
              <a:rPr lang="en-US" sz="1600" dirty="0">
                <a:latin typeface="Amazon Ember" panose="02000000000000000000" pitchFamily="2" charset="0"/>
                <a:ea typeface="Amazon Ember" panose="02000000000000000000" pitchFamily="2" charset="0"/>
                <a:cs typeface="Amazon Ember Light" charset="0"/>
              </a:rPr>
            </a:br>
            <a:r>
              <a:rPr lang="pt-br" sz="1600" dirty="0">
                <a:solidFill>
                  <a:srgbClr val="000000"/>
                </a:solidFill>
                <a:latin typeface="Amazon Ember" panose="02000000000000000000" pitchFamily="2" charset="0"/>
                <a:ea typeface="Amazon Ember" panose="02000000000000000000" pitchFamily="2" charset="0"/>
                <a:cs typeface="Amazon Ember Light" charset="0"/>
              </a:rPr>
              <a:t>função</a:t>
            </a:r>
            <a:r>
              <a:rPr lang="pt-br" sz="1600" dirty="0">
                <a:latin typeface="Amazon Ember" panose="02000000000000000000" pitchFamily="2" charset="0"/>
                <a:ea typeface="Amazon Ember" panose="02000000000000000000" pitchFamily="2" charset="0"/>
                <a:cs typeface="Amazon Ember Light" charset="0"/>
              </a:rPr>
              <a:t> de execução</a:t>
            </a:r>
          </a:p>
        </p:txBody>
      </p:sp>
      <p:pic>
        <p:nvPicPr>
          <p:cNvPr id="40" name="Graphic 54">
            <a:extLst>
              <a:ext uri="{FF2B5EF4-FFF2-40B4-BE49-F238E27FC236}">
                <a16:creationId xmlns:a16="http://schemas.microsoft.com/office/drawing/2014/main" id="{50E1591F-DA4C-934C-BDCB-2E69767A65B3}"/>
              </a:ext>
            </a:extLst>
          </p:cNvPr>
          <p:cNvPicPr>
            <a:picLocks noChangeAspect="1"/>
          </p:cNvPicPr>
          <p:nvPr/>
        </p:nvPicPr>
        <p:blipFill>
          <a:blip r:embed="rId4"/>
          <a:stretch>
            <a:fillRect/>
          </a:stretch>
        </p:blipFill>
        <p:spPr>
          <a:xfrm>
            <a:off x="5559287" y="1604047"/>
            <a:ext cx="914400" cy="914400"/>
          </a:xfrm>
          <a:prstGeom prst="rect">
            <a:avLst/>
          </a:prstGeom>
        </p:spPr>
      </p:pic>
      <p:pic>
        <p:nvPicPr>
          <p:cNvPr id="41" name="Graphic 52">
            <a:extLst>
              <a:ext uri="{FF2B5EF4-FFF2-40B4-BE49-F238E27FC236}">
                <a16:creationId xmlns:a16="http://schemas.microsoft.com/office/drawing/2014/main" id="{90D5A9DB-EC7C-6342-9486-0A731DEC214E}"/>
              </a:ext>
            </a:extLst>
          </p:cNvPr>
          <p:cNvPicPr>
            <a:picLocks noChangeAspect="1"/>
          </p:cNvPicPr>
          <p:nvPr/>
        </p:nvPicPr>
        <p:blipFill>
          <a:blip r:embed="rId5"/>
          <a:stretch>
            <a:fillRect/>
          </a:stretch>
        </p:blipFill>
        <p:spPr>
          <a:xfrm>
            <a:off x="5595135" y="3358612"/>
            <a:ext cx="914400" cy="914400"/>
          </a:xfrm>
          <a:prstGeom prst="rect">
            <a:avLst/>
          </a:prstGeom>
        </p:spPr>
      </p:pic>
      <p:sp>
        <p:nvSpPr>
          <p:cNvPr id="42" name="TextBox 41">
            <a:extLst>
              <a:ext uri="{FF2B5EF4-FFF2-40B4-BE49-F238E27FC236}">
                <a16:creationId xmlns:a16="http://schemas.microsoft.com/office/drawing/2014/main" id="{D3E236A4-8A7D-6045-823A-DC0FA75DCAFB}"/>
              </a:ext>
            </a:extLst>
          </p:cNvPr>
          <p:cNvSpPr txBox="1"/>
          <p:nvPr/>
        </p:nvSpPr>
        <p:spPr>
          <a:xfrm>
            <a:off x="693362" y="4191498"/>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AWS Lambda</a:t>
            </a:r>
          </a:p>
        </p:txBody>
      </p:sp>
      <p:pic>
        <p:nvPicPr>
          <p:cNvPr id="43" name="Graphic 43">
            <a:extLst>
              <a:ext uri="{FF2B5EF4-FFF2-40B4-BE49-F238E27FC236}">
                <a16:creationId xmlns:a16="http://schemas.microsoft.com/office/drawing/2014/main" id="{49BFD3E4-C3C7-C84A-A0A2-EF5E2E8D06DC}"/>
              </a:ext>
            </a:extLst>
          </p:cNvPr>
          <p:cNvPicPr>
            <a:picLocks noChangeAspect="1"/>
          </p:cNvPicPr>
          <p:nvPr/>
        </p:nvPicPr>
        <p:blipFill>
          <a:blip r:embed="rId6"/>
          <a:stretch>
            <a:fillRect/>
          </a:stretch>
        </p:blipFill>
        <p:spPr>
          <a:xfrm>
            <a:off x="1488714" y="3392857"/>
            <a:ext cx="711200" cy="711200"/>
          </a:xfrm>
          <a:prstGeom prst="rect">
            <a:avLst/>
          </a:prstGeom>
        </p:spPr>
      </p:pic>
    </p:spTree>
    <p:custDataLst>
      <p:tags r:id="rId1"/>
    </p:custDataLst>
    <p:extLst>
      <p:ext uri="{BB962C8B-B14F-4D97-AF65-F5344CB8AC3E}">
        <p14:creationId xmlns:p14="http://schemas.microsoft.com/office/powerpoint/2010/main" val="2932870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lstStyle/>
          <a:p>
            <a:pPr rtl="0"/>
            <a:r>
              <a:rPr lang="pt-br" sz="3500" dirty="0">
                <a:solidFill>
                  <a:srgbClr val="FFFFFF"/>
                </a:solidFill>
              </a:rPr>
              <a:t>Permissões</a:t>
            </a:r>
            <a:r>
              <a:rPr lang="pt-br" sz="3500" dirty="0"/>
              <a:t> de execução: Exemplo</a:t>
            </a:r>
          </a:p>
        </p:txBody>
      </p:sp>
      <p:sp>
        <p:nvSpPr>
          <p:cNvPr id="10" name="Content Placeholder 5"/>
          <p:cNvSpPr>
            <a:spLocks noGrp="1"/>
          </p:cNvSpPr>
          <p:nvPr>
            <p:ph idx="1"/>
          </p:nvPr>
        </p:nvSpPr>
        <p:spPr/>
        <p:txBody>
          <a:bodyPr rtlCol="0">
            <a:normAutofit/>
          </a:bodyPr>
          <a:lstStyle/>
          <a:p>
            <a:pPr marL="609585" indent="-609585" rtl="0">
              <a:buFont typeface="+mj-lt"/>
              <a:buAutoNum type="arabicPeriod"/>
            </a:pPr>
            <a:r>
              <a:rPr lang="pt-br" sz="2200"/>
              <a:t>Crie uma função do IAM (função de execução).</a:t>
            </a:r>
          </a:p>
          <a:p>
            <a:pPr marL="609585" indent="-609585" rtl="0">
              <a:buFont typeface="+mj-lt"/>
              <a:buAutoNum type="arabicPeriod"/>
            </a:pPr>
            <a:r>
              <a:rPr lang="pt-br" sz="2200"/>
              <a:t>Conceda permissões do AWS Lambda para assumir a função.</a:t>
            </a:r>
          </a:p>
          <a:p>
            <a:pPr marL="609585" indent="-609585" rtl="0">
              <a:buFont typeface="+mj-lt"/>
              <a:buAutoNum type="arabicPeriod"/>
            </a:pPr>
            <a:r>
              <a:rPr lang="pt-br" sz="2200"/>
              <a:t>Associe uma política de acesso à função.</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29</a:t>
            </a:fld>
            <a:endParaRPr lang="en-US"/>
          </a:p>
        </p:txBody>
      </p:sp>
      <p:grpSp>
        <p:nvGrpSpPr>
          <p:cNvPr id="6" name="Group 5"/>
          <p:cNvGrpSpPr/>
          <p:nvPr/>
        </p:nvGrpSpPr>
        <p:grpSpPr>
          <a:xfrm>
            <a:off x="6199678" y="2775586"/>
            <a:ext cx="5427616" cy="3539430"/>
            <a:chOff x="0" y="2868745"/>
            <a:chExt cx="5427616" cy="3539430"/>
          </a:xfrm>
        </p:grpSpPr>
        <p:sp>
          <p:nvSpPr>
            <p:cNvPr id="13" name="TextBox 12"/>
            <p:cNvSpPr txBox="1"/>
            <p:nvPr/>
          </p:nvSpPr>
          <p:spPr>
            <a:xfrm>
              <a:off x="1150595" y="2868745"/>
              <a:ext cx="4277021" cy="3539430"/>
            </a:xfrm>
            <a:prstGeom prst="rect">
              <a:avLst/>
            </a:prstGeom>
            <a:noFill/>
            <a:ln>
              <a:solidFill>
                <a:schemeClr val="tx1"/>
              </a:solidFill>
            </a:ln>
          </p:spPr>
          <p:txBody>
            <a:bodyPr wrap="square" rtlCol="0">
              <a:spAutoFit/>
            </a:bodyPr>
            <a:lstStyle/>
            <a:p>
              <a:pPr marL="0" lvl="1" rtl="0"/>
              <a:r>
                <a:rPr lang="pt-br" sz="1600">
                  <a:latin typeface="Lucida Console" panose="020B0609040504020204" pitchFamily="49" charset="0"/>
                  <a:ea typeface="Amazon Ember Light" charset="0"/>
                  <a:cs typeface="Amazon Ember Light" charset="0"/>
                </a:rPr>
                <a:t>{</a:t>
              </a:r>
            </a:p>
            <a:p>
              <a:pPr marL="0" lvl="1" rtl="0"/>
              <a:r>
                <a:rPr lang="pt-br" sz="1600">
                  <a:latin typeface="Lucida Console" panose="020B0609040504020204" pitchFamily="49" charset="0"/>
                  <a:ea typeface="Amazon Ember Light" charset="0"/>
                  <a:cs typeface="Amazon Ember Light" charset="0"/>
                </a:rPr>
                <a:t>    "Statement": [</a:t>
              </a:r>
            </a:p>
            <a:p>
              <a:pPr marL="0" lvl="1" rtl="0"/>
              <a:r>
                <a:rPr lang="pt-br" sz="1600">
                  <a:latin typeface="Lucida Console" panose="020B0609040504020204" pitchFamily="49" charset="0"/>
                  <a:ea typeface="Amazon Ember Light" charset="0"/>
                  <a:cs typeface="Amazon Ember Light" charset="0"/>
                </a:rPr>
                <a:t>        {</a:t>
              </a:r>
            </a:p>
            <a:p>
              <a:pPr marL="0" lvl="1" rtl="0"/>
              <a:r>
                <a:rPr lang="pt-br" sz="1600">
                  <a:latin typeface="Lucida Console" panose="020B0609040504020204" pitchFamily="49" charset="0"/>
                  <a:ea typeface="Amazon Ember Light" charset="0"/>
                  <a:cs typeface="Amazon Ember Light" charset="0"/>
                </a:rPr>
                <a:t>            "</a:t>
              </a:r>
              <a:r>
                <a:rPr lang="pt-br" sz="1600">
                  <a:solidFill>
                    <a:srgbClr val="000000"/>
                  </a:solidFill>
                  <a:latin typeface="Lucida Console" panose="020B0609040504020204" pitchFamily="49" charset="0"/>
                  <a:ea typeface="Amazon Ember Light" charset="0"/>
                  <a:cs typeface="Amazon Ember Light" charset="0"/>
                </a:rPr>
                <a:t>Action</a:t>
              </a:r>
              <a:r>
                <a:rPr lang="pt-br" sz="1600">
                  <a:latin typeface="Lucida Console" panose="020B0609040504020204" pitchFamily="49" charset="0"/>
                  <a:ea typeface="Amazon Ember Light" charset="0"/>
                  <a:cs typeface="Amazon Ember Light" charset="0"/>
                </a:rPr>
                <a:t>": [</a:t>
              </a:r>
            </a:p>
            <a:p>
              <a:pPr marL="0" lvl="1" rtl="0"/>
              <a:r>
                <a:rPr lang="pt-br" sz="1600">
                  <a:latin typeface="Lucida Console" panose="020B0609040504020204" pitchFamily="49" charset="0"/>
                  <a:ea typeface="Amazon Ember Light" charset="0"/>
                  <a:cs typeface="Amazon Ember Light" charset="0"/>
                </a:rPr>
                <a:t>	"logs:CreateLogGroup</a:t>
              </a:r>
              <a:r>
                <a:rPr lang="pt-br" sz="1600">
                  <a:solidFill>
                    <a:srgbClr val="000000"/>
                  </a:solidFill>
                  <a:latin typeface="Lucida Console" panose="020B0609040504020204" pitchFamily="49" charset="0"/>
                  <a:ea typeface="Amazon Ember Light" charset="0"/>
                  <a:cs typeface="Amazon Ember Light" charset="0"/>
                </a:rPr>
                <a:t>",</a:t>
              </a:r>
            </a:p>
            <a:p>
              <a:pPr marL="0" lvl="1" rtl="0"/>
              <a:r>
                <a:rPr lang="pt-br" sz="1600">
                  <a:latin typeface="Lucida Console" panose="020B0609040504020204" pitchFamily="49" charset="0"/>
                  <a:ea typeface="Amazon Ember Light" charset="0"/>
                  <a:cs typeface="Amazon Ember Light" charset="0"/>
                </a:rPr>
                <a:t>	"logs:CreateLogStream</a:t>
              </a:r>
              <a:r>
                <a:rPr lang="pt-br" sz="1600">
                  <a:solidFill>
                    <a:srgbClr val="000000"/>
                  </a:solidFill>
                  <a:latin typeface="Lucida Console" panose="020B0609040504020204" pitchFamily="49" charset="0"/>
                  <a:ea typeface="Amazon Ember Light" charset="0"/>
                  <a:cs typeface="Amazon Ember Light" charset="0"/>
                </a:rPr>
                <a:t>",</a:t>
              </a:r>
            </a:p>
            <a:p>
              <a:pPr marL="0" lvl="1" rtl="0"/>
              <a:r>
                <a:rPr lang="pt-br" sz="1600">
                  <a:latin typeface="Lucida Console" panose="020B0609040504020204" pitchFamily="49" charset="0"/>
                  <a:ea typeface="Amazon Ember Light" charset="0"/>
                  <a:cs typeface="Amazon Ember Light" charset="0"/>
                </a:rPr>
                <a:t>	"logs:PutLogEvents"</a:t>
              </a:r>
            </a:p>
            <a:p>
              <a:pPr marL="0" lvl="1" rtl="0"/>
              <a:r>
                <a:rPr lang="pt-br" sz="1600">
                  <a:latin typeface="Lucida Console" panose="020B0609040504020204" pitchFamily="49" charset="0"/>
                  <a:ea typeface="Amazon Ember Light" charset="0"/>
                  <a:cs typeface="Amazon Ember Light" charset="0"/>
                </a:rPr>
                <a:t>            ],</a:t>
              </a:r>
            </a:p>
            <a:p>
              <a:pPr marL="0" lvl="1" rtl="0"/>
              <a:r>
                <a:rPr lang="pt-br" sz="1600">
                  <a:latin typeface="Lucida Console" panose="020B0609040504020204" pitchFamily="49" charset="0"/>
                  <a:ea typeface="Amazon Ember Light" charset="0"/>
                  <a:cs typeface="Amazon Ember Light" charset="0"/>
                </a:rPr>
                <a:t>            "Effect": "</a:t>
              </a:r>
              <a:r>
                <a:rPr lang="pt-br" sz="1600">
                  <a:solidFill>
                    <a:srgbClr val="000000"/>
                  </a:solidFill>
                  <a:latin typeface="Lucida Console" panose="020B0609040504020204" pitchFamily="49" charset="0"/>
                  <a:ea typeface="Amazon Ember Light" charset="0"/>
                  <a:cs typeface="Amazon Ember Light" charset="0"/>
                </a:rPr>
                <a:t>Allow",</a:t>
              </a:r>
            </a:p>
            <a:p>
              <a:pPr marL="0" lvl="1" rtl="0"/>
              <a:r>
                <a:rPr lang="pt-br" sz="1600">
                  <a:latin typeface="Lucida Console" panose="020B0609040504020204" pitchFamily="49" charset="0"/>
                  <a:ea typeface="Amazon Ember Light" charset="0"/>
                  <a:cs typeface="Amazon Ember Light" charset="0"/>
                </a:rPr>
                <a:t>            "Resource": 	"arn:aws:logs:*:*:*"</a:t>
              </a:r>
            </a:p>
            <a:p>
              <a:pPr marL="0" lvl="1" rtl="0"/>
              <a:r>
                <a:rPr lang="pt-br" sz="1600">
                  <a:latin typeface="Lucida Console" panose="020B0609040504020204" pitchFamily="49" charset="0"/>
                  <a:ea typeface="Amazon Ember Light" charset="0"/>
                  <a:cs typeface="Amazon Ember Light" charset="0"/>
                </a:rPr>
                <a:t>        }</a:t>
              </a:r>
            </a:p>
            <a:p>
              <a:pPr marL="0" lvl="1" rtl="0"/>
              <a:r>
                <a:rPr lang="pt-br" sz="1600">
                  <a:latin typeface="Lucida Console" panose="020B0609040504020204" pitchFamily="49" charset="0"/>
                  <a:ea typeface="Amazon Ember Light" charset="0"/>
                  <a:cs typeface="Amazon Ember Light" charset="0"/>
                </a:rPr>
                <a:t>    ]</a:t>
              </a:r>
            </a:p>
            <a:p>
              <a:pPr marL="0" lvl="1" rtl="0"/>
              <a:r>
                <a:rPr lang="pt-br" sz="1600">
                  <a:latin typeface="Lucida Console" panose="020B0609040504020204" pitchFamily="49" charset="0"/>
                  <a:ea typeface="Amazon Ember Light" charset="0"/>
                  <a:cs typeface="Amazon Ember Light" charset="0"/>
                </a:rPr>
                <a:t>}</a:t>
              </a:r>
            </a:p>
          </p:txBody>
        </p:sp>
        <p:sp>
          <p:nvSpPr>
            <p:cNvPr id="15" name="TextBox 14"/>
            <p:cNvSpPr txBox="1"/>
            <p:nvPr/>
          </p:nvSpPr>
          <p:spPr>
            <a:xfrm>
              <a:off x="0" y="4222962"/>
              <a:ext cx="1074333" cy="830997"/>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Access</a:t>
              </a:r>
            </a:p>
            <a:p>
              <a:pPr rtl="0"/>
              <a:r>
                <a:rPr lang="pt-br" sz="2400">
                  <a:latin typeface="Amazon Ember Light" charset="0"/>
                  <a:ea typeface="Amazon Ember Light" charset="0"/>
                  <a:cs typeface="Amazon Ember Light" charset="0"/>
                </a:rPr>
                <a:t>Policy</a:t>
              </a:r>
            </a:p>
          </p:txBody>
        </p:sp>
      </p:grpSp>
      <p:grpSp>
        <p:nvGrpSpPr>
          <p:cNvPr id="5" name="Group 4"/>
          <p:cNvGrpSpPr/>
          <p:nvPr/>
        </p:nvGrpSpPr>
        <p:grpSpPr>
          <a:xfrm>
            <a:off x="265135" y="2775586"/>
            <a:ext cx="5497708" cy="3539430"/>
            <a:chOff x="6036653" y="2868745"/>
            <a:chExt cx="5497708" cy="3539430"/>
          </a:xfrm>
        </p:grpSpPr>
        <p:sp>
          <p:nvSpPr>
            <p:cNvPr id="14" name="TextBox 13"/>
            <p:cNvSpPr txBox="1"/>
            <p:nvPr/>
          </p:nvSpPr>
          <p:spPr>
            <a:xfrm>
              <a:off x="7072917" y="2868745"/>
              <a:ext cx="4461444" cy="3539430"/>
            </a:xfrm>
            <a:prstGeom prst="rect">
              <a:avLst/>
            </a:prstGeom>
            <a:noFill/>
            <a:ln>
              <a:solidFill>
                <a:schemeClr val="tx1"/>
              </a:solidFill>
            </a:ln>
          </p:spPr>
          <p:txBody>
            <a:bodyPr wrap="square" rtlCol="0">
              <a:spAutoFit/>
            </a:bodyPr>
            <a:lstStyle/>
            <a:p>
              <a:pPr marL="0" lvl="1" rtl="0"/>
              <a:r>
                <a:rPr lang="pt-br" sz="1600">
                  <a:latin typeface="Lucida Console" panose="020B0609040504020204" pitchFamily="49" charset="0"/>
                  <a:ea typeface="Amazon Ember Light" charset="0"/>
                  <a:cs typeface="Amazon Ember Light" charset="0"/>
                </a:rPr>
                <a:t>{</a:t>
              </a:r>
            </a:p>
            <a:p>
              <a:pPr marL="0" lvl="1" rtl="0"/>
              <a:r>
                <a:rPr lang="pt-br" sz="1600">
                  <a:latin typeface="Lucida Console" panose="020B0609040504020204" pitchFamily="49" charset="0"/>
                  <a:ea typeface="Amazon Ember Light" charset="0"/>
                  <a:cs typeface="Amazon Ember Light" charset="0"/>
                </a:rPr>
                <a:t>  "Version": "2012-10-17",</a:t>
              </a:r>
            </a:p>
            <a:p>
              <a:pPr marL="0" lvl="1" rtl="0"/>
              <a:r>
                <a:rPr lang="pt-br" sz="1600">
                  <a:latin typeface="Lucida Console" panose="020B0609040504020204" pitchFamily="49" charset="0"/>
                  <a:ea typeface="Amazon Ember Light" charset="0"/>
                  <a:cs typeface="Amazon Ember Light" charset="0"/>
                </a:rPr>
                <a:t>  "Statement": [</a:t>
              </a:r>
            </a:p>
            <a:p>
              <a:pPr marL="0" lvl="1" rtl="0"/>
              <a:r>
                <a:rPr lang="pt-br" sz="1600">
                  <a:latin typeface="Lucida Console" panose="020B0609040504020204" pitchFamily="49" charset="0"/>
                  <a:ea typeface="Amazon Ember Light" charset="0"/>
                  <a:cs typeface="Amazon Ember Light" charset="0"/>
                </a:rPr>
                <a:t>    {</a:t>
              </a:r>
            </a:p>
            <a:p>
              <a:pPr marL="0" lvl="1" rtl="0"/>
              <a:r>
                <a:rPr lang="pt-br" sz="1600">
                  <a:latin typeface="Lucida Console" panose="020B0609040504020204" pitchFamily="49" charset="0"/>
                  <a:ea typeface="Amazon Ember Light" charset="0"/>
                  <a:cs typeface="Amazon Ember Light" charset="0"/>
                </a:rPr>
                <a:t>      "Sid": "",</a:t>
              </a:r>
            </a:p>
            <a:p>
              <a:pPr marL="0" lvl="1" rtl="0"/>
              <a:r>
                <a:rPr lang="pt-br" sz="1600">
                  <a:latin typeface="Lucida Console" panose="020B0609040504020204" pitchFamily="49" charset="0"/>
                  <a:ea typeface="Amazon Ember Light" charset="0"/>
                  <a:cs typeface="Amazon Ember Light" charset="0"/>
                </a:rPr>
                <a:t>      "Effect": "</a:t>
              </a:r>
              <a:r>
                <a:rPr lang="pt-br" sz="1600">
                  <a:solidFill>
                    <a:srgbClr val="000000"/>
                  </a:solidFill>
                  <a:latin typeface="Lucida Console" panose="020B0609040504020204" pitchFamily="49" charset="0"/>
                  <a:ea typeface="Amazon Ember Light" charset="0"/>
                  <a:cs typeface="Amazon Ember Light" charset="0"/>
                </a:rPr>
                <a:t>Allow",</a:t>
              </a:r>
            </a:p>
            <a:p>
              <a:pPr marL="0" lvl="1" rtl="0"/>
              <a:r>
                <a:rPr lang="pt-br" sz="1600">
                  <a:latin typeface="Lucida Console" panose="020B0609040504020204" pitchFamily="49" charset="0"/>
                  <a:ea typeface="Amazon Ember Light" charset="0"/>
                  <a:cs typeface="Amazon Ember Light" charset="0"/>
                </a:rPr>
                <a:t>      "Principal": {</a:t>
              </a:r>
            </a:p>
            <a:p>
              <a:pPr marL="0" lvl="1" rtl="0"/>
              <a:r>
                <a:rPr lang="pt-br" sz="1600">
                  <a:latin typeface="Lucida Console" panose="020B0609040504020204" pitchFamily="49" charset="0"/>
                  <a:ea typeface="Amazon Ember Light" charset="0"/>
                  <a:cs typeface="Amazon Ember Light" charset="0"/>
                </a:rPr>
                <a:t>        "Service": 	"lambda.amazonaws.com"</a:t>
              </a:r>
            </a:p>
            <a:p>
              <a:pPr marL="0" lvl="1" rtl="0"/>
              <a:r>
                <a:rPr lang="pt-br" sz="1600">
                  <a:latin typeface="Lucida Console" panose="020B0609040504020204" pitchFamily="49" charset="0"/>
                  <a:ea typeface="Amazon Ember Light" charset="0"/>
                  <a:cs typeface="Amazon Ember Light" charset="0"/>
                </a:rPr>
                <a:t>      },</a:t>
              </a:r>
            </a:p>
            <a:p>
              <a:pPr marL="0" lvl="1" rtl="0"/>
              <a:r>
                <a:rPr lang="pt-br" sz="1600">
                  <a:latin typeface="Lucida Console" panose="020B0609040504020204" pitchFamily="49" charset="0"/>
                  <a:ea typeface="Amazon Ember Light" charset="0"/>
                  <a:cs typeface="Amazon Ember Light" charset="0"/>
                </a:rPr>
                <a:t>      "</a:t>
              </a:r>
              <a:r>
                <a:rPr lang="pt-br" sz="1600">
                  <a:solidFill>
                    <a:srgbClr val="000000"/>
                  </a:solidFill>
                  <a:latin typeface="Lucida Console" panose="020B0609040504020204" pitchFamily="49" charset="0"/>
                  <a:ea typeface="Amazon Ember Light" charset="0"/>
                  <a:cs typeface="Amazon Ember Light" charset="0"/>
                </a:rPr>
                <a:t>Action</a:t>
              </a:r>
              <a:r>
                <a:rPr lang="pt-br" sz="1600">
                  <a:latin typeface="Lucida Console" panose="020B0609040504020204" pitchFamily="49" charset="0"/>
                  <a:ea typeface="Amazon Ember Light" charset="0"/>
                  <a:cs typeface="Amazon Ember Light" charset="0"/>
                </a:rPr>
                <a:t>": "</a:t>
              </a:r>
              <a:r>
                <a:rPr lang="pt-br" sz="1600">
                  <a:solidFill>
                    <a:srgbClr val="000000"/>
                  </a:solidFill>
                  <a:latin typeface="Lucida Console" panose="020B0609040504020204" pitchFamily="49" charset="0"/>
                  <a:ea typeface="Amazon Ember Light" charset="0"/>
                  <a:cs typeface="Amazon Ember Light" charset="0"/>
                </a:rPr>
                <a:t>sts</a:t>
              </a:r>
              <a:r>
                <a:rPr lang="pt-br" sz="1600">
                  <a:latin typeface="Lucida Console" panose="020B0609040504020204" pitchFamily="49" charset="0"/>
                  <a:ea typeface="Amazon Ember Light" charset="0"/>
                  <a:cs typeface="Amazon Ember Light" charset="0"/>
                </a:rPr>
                <a:t>:AssumeRole"</a:t>
              </a:r>
            </a:p>
            <a:p>
              <a:pPr marL="0" lvl="1" rtl="0"/>
              <a:r>
                <a:rPr lang="pt-br" sz="1600">
                  <a:latin typeface="Lucida Console" panose="020B0609040504020204" pitchFamily="49" charset="0"/>
                  <a:ea typeface="Amazon Ember Light" charset="0"/>
                  <a:cs typeface="Amazon Ember Light" charset="0"/>
                </a:rPr>
                <a:t>    }</a:t>
              </a:r>
            </a:p>
            <a:p>
              <a:pPr marL="0" lvl="1" rtl="0"/>
              <a:r>
                <a:rPr lang="pt-br" sz="1600">
                  <a:latin typeface="Lucida Console" panose="020B0609040504020204" pitchFamily="49" charset="0"/>
                  <a:ea typeface="Amazon Ember Light" charset="0"/>
                  <a:cs typeface="Amazon Ember Light" charset="0"/>
                </a:rPr>
                <a:t>  ]</a:t>
              </a:r>
            </a:p>
            <a:p>
              <a:pPr marL="0" lvl="1" rtl="0"/>
              <a:r>
                <a:rPr lang="pt-br" sz="1600">
                  <a:latin typeface="Lucida Console" panose="020B0609040504020204" pitchFamily="49" charset="0"/>
                  <a:ea typeface="Amazon Ember Light" charset="0"/>
                  <a:cs typeface="Amazon Ember Light" charset="0"/>
                </a:rPr>
                <a:t>}</a:t>
              </a:r>
            </a:p>
          </p:txBody>
        </p:sp>
        <p:sp>
          <p:nvSpPr>
            <p:cNvPr id="16" name="TextBox 15"/>
            <p:cNvSpPr txBox="1"/>
            <p:nvPr/>
          </p:nvSpPr>
          <p:spPr>
            <a:xfrm>
              <a:off x="6036653" y="4222962"/>
              <a:ext cx="1007007" cy="830997"/>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Trust</a:t>
              </a:r>
            </a:p>
            <a:p>
              <a:pPr rtl="0"/>
              <a:r>
                <a:rPr lang="pt-br" sz="2400">
                  <a:latin typeface="Amazon Ember Light" charset="0"/>
                  <a:ea typeface="Amazon Ember Light" charset="0"/>
                  <a:cs typeface="Amazon Ember Light" charset="0"/>
                </a:rPr>
                <a:t>Policy</a:t>
              </a:r>
            </a:p>
          </p:txBody>
        </p:sp>
      </p:grpSp>
      <p:sp>
        <p:nvSpPr>
          <p:cNvPr id="4" name="Footer Placeholder 3"/>
          <p:cNvSpPr>
            <a:spLocks noGrp="1"/>
          </p:cNvSpPr>
          <p:nvPr>
            <p:ph type="ftr" sz="quarter" idx="3"/>
          </p:nvPr>
        </p:nvSpPr>
        <p:spPr>
          <a:xfrm>
            <a:off x="419100" y="6356350"/>
            <a:ext cx="4422531"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702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126" y="2508735"/>
            <a:ext cx="7950910" cy="1849242"/>
          </a:xfrm>
        </p:spPr>
        <p:txBody>
          <a:bodyPr rtlCol="0">
            <a:noAutofit/>
          </a:bodyPr>
          <a:lstStyle/>
          <a:p>
            <a:pPr rtl="0"/>
            <a:r>
              <a:rPr lang="pt-br" dirty="0"/>
              <a:t>O que é a computação sem servidor?</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3</a:t>
            </a:fld>
            <a:endParaRPr lang="en-US"/>
          </a:p>
        </p:txBody>
      </p:sp>
      <p:sp>
        <p:nvSpPr>
          <p:cNvPr id="5" name="Footer Placeholder 4"/>
          <p:cNvSpPr>
            <a:spLocks noGrp="1"/>
          </p:cNvSpPr>
          <p:nvPr>
            <p:ph type="ftr" sz="quarter" idx="3"/>
          </p:nvPr>
        </p:nvSpPr>
        <p:spPr>
          <a:xfrm>
            <a:off x="419100" y="6356350"/>
            <a:ext cx="5911362"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235129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noAutofit/>
          </a:bodyPr>
          <a:lstStyle/>
          <a:p>
            <a:pPr rtl="0"/>
            <a:r>
              <a:rPr lang="pt-br" sz="3500" dirty="0">
                <a:solidFill>
                  <a:srgbClr val="FFFFFF"/>
                </a:solidFill>
              </a:rPr>
              <a:t>Permissões</a:t>
            </a:r>
            <a:r>
              <a:rPr lang="pt-br" sz="3500" dirty="0"/>
              <a:t> de invocação</a:t>
            </a:r>
            <a:endParaRPr lang="en-US" sz="3500"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30</a:t>
            </a:fld>
            <a:endParaRPr lang="en-US"/>
          </a:p>
        </p:txBody>
      </p:sp>
      <p:cxnSp>
        <p:nvCxnSpPr>
          <p:cNvPr id="28" name="Straight Arrow Connector 27"/>
          <p:cNvCxnSpPr>
            <a:stCxn id="55" idx="3"/>
            <a:endCxn id="56" idx="1"/>
          </p:cNvCxnSpPr>
          <p:nvPr/>
        </p:nvCxnSpPr>
        <p:spPr>
          <a:xfrm>
            <a:off x="4639439" y="2605861"/>
            <a:ext cx="532734" cy="0"/>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8622633" y="2605861"/>
            <a:ext cx="497277" cy="0"/>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9236595" y="2192382"/>
            <a:ext cx="1602842" cy="830997"/>
          </a:xfrm>
          <a:prstGeom prst="rect">
            <a:avLst/>
          </a:prstGeom>
          <a:noFill/>
        </p:spPr>
        <p:txBody>
          <a:bodyPr wrap="square" lIns="0" tIns="0" rIns="0" bIns="0" rtlCol="0">
            <a:spAutoFit/>
          </a:bodyPr>
          <a:lstStyle/>
          <a:p>
            <a:pPr algn="ctr" rtl="0"/>
            <a:r>
              <a:rPr lang="pt-br" dirty="0">
                <a:latin typeface="Amazon Ember Light" charset="0"/>
                <a:ea typeface="Amazon Ember Light" charset="0"/>
                <a:cs typeface="Amazon Ember Light" charset="0"/>
              </a:rPr>
              <a:t>Serviços ou </a:t>
            </a:r>
            <a:r>
              <a:rPr lang="pt-br" dirty="0">
                <a:solidFill>
                  <a:srgbClr val="000000"/>
                </a:solidFill>
                <a:latin typeface="Amazon Ember Light" charset="0"/>
                <a:ea typeface="Amazon Ember Light" charset="0"/>
                <a:cs typeface="Amazon Ember Light" charset="0"/>
              </a:rPr>
              <a:t>recursos</a:t>
            </a:r>
            <a:r>
              <a:rPr lang="pt-br" dirty="0">
                <a:latin typeface="Amazon Ember Light" charset="0"/>
                <a:ea typeface="Amazon Ember Light" charset="0"/>
                <a:cs typeface="Amazon Ember Light" charset="0"/>
              </a:rPr>
              <a:t> </a:t>
            </a:r>
            <a:br>
              <a:rPr lang="pt-BR" dirty="0">
                <a:latin typeface="Amazon Ember Light" charset="0"/>
                <a:ea typeface="Amazon Ember Light" charset="0"/>
                <a:cs typeface="Amazon Ember Light" charset="0"/>
              </a:rPr>
            </a:br>
            <a:r>
              <a:rPr lang="pt-br" dirty="0">
                <a:latin typeface="Amazon Ember Light" charset="0"/>
                <a:ea typeface="Amazon Ember Light" charset="0"/>
                <a:cs typeface="Amazon Ember Light" charset="0"/>
              </a:rPr>
              <a:t>da AWS</a:t>
            </a:r>
            <a:endParaRPr lang="en-US" dirty="0">
              <a:solidFill>
                <a:srgbClr val="000000"/>
              </a:solidFill>
              <a:latin typeface="Amazon Ember Light" panose="020B0403020204020204"/>
              <a:ea typeface="Amazon Ember Light" charset="0"/>
              <a:cs typeface="Amazon Ember Light" charset="0"/>
            </a:endParaRPr>
          </a:p>
        </p:txBody>
      </p:sp>
      <p:cxnSp>
        <p:nvCxnSpPr>
          <p:cNvPr id="67" name="Straight Arrow Connector 66"/>
          <p:cNvCxnSpPr/>
          <p:nvPr/>
        </p:nvCxnSpPr>
        <p:spPr>
          <a:xfrm>
            <a:off x="6134100" y="5058016"/>
            <a:ext cx="925464" cy="0"/>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6134100" y="5308106"/>
            <a:ext cx="920340" cy="0"/>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18392" y="2298799"/>
            <a:ext cx="2093843" cy="707886"/>
          </a:xfrm>
          <a:prstGeom prst="rect">
            <a:avLst/>
          </a:prstGeom>
          <a:noFill/>
        </p:spPr>
        <p:txBody>
          <a:bodyPr wrap="none" rtlCol="0">
            <a:spAutoFit/>
          </a:bodyPr>
          <a:lstStyle/>
          <a:p>
            <a:pPr algn="ctr" rtl="0"/>
            <a:r>
              <a:rPr lang="pt-br" sz="2000" dirty="0"/>
              <a:t>Push </a:t>
            </a:r>
            <a:r>
              <a:rPr lang="pt-br" sz="2000" dirty="0">
                <a:solidFill>
                  <a:srgbClr val="000000"/>
                </a:solidFill>
              </a:rPr>
              <a:t>ou</a:t>
            </a:r>
            <a:endParaRPr lang="en-US" sz="2000" dirty="0"/>
          </a:p>
          <a:p>
            <a:pPr algn="ctr" rtl="0"/>
            <a:r>
              <a:rPr lang="pt-br" sz="2000" dirty="0"/>
              <a:t>Invocação Direta</a:t>
            </a:r>
          </a:p>
        </p:txBody>
      </p:sp>
      <p:sp>
        <p:nvSpPr>
          <p:cNvPr id="34" name="TextBox 33"/>
          <p:cNvSpPr txBox="1"/>
          <p:nvPr/>
        </p:nvSpPr>
        <p:spPr>
          <a:xfrm>
            <a:off x="1058178" y="4907996"/>
            <a:ext cx="614271" cy="400110"/>
          </a:xfrm>
          <a:prstGeom prst="rect">
            <a:avLst/>
          </a:prstGeom>
          <a:noFill/>
        </p:spPr>
        <p:txBody>
          <a:bodyPr wrap="none" rtlCol="0">
            <a:spAutoFit/>
          </a:bodyPr>
          <a:lstStyle/>
          <a:p>
            <a:pPr rtl="0"/>
            <a:r>
              <a:rPr lang="pt-br" sz="2000"/>
              <a:t>Pull</a:t>
            </a:r>
          </a:p>
        </p:txBody>
      </p:sp>
      <p:sp>
        <p:nvSpPr>
          <p:cNvPr id="5" name="Footer Placeholder 4"/>
          <p:cNvSpPr>
            <a:spLocks noGrp="1"/>
          </p:cNvSpPr>
          <p:nvPr>
            <p:ph type="ftr" sz="quarter" idx="3"/>
          </p:nvPr>
        </p:nvSpPr>
        <p:spPr>
          <a:xfrm>
            <a:off x="419100" y="6356350"/>
            <a:ext cx="4809392" cy="365125"/>
          </a:xfrm>
        </p:spPr>
        <p:txBody>
          <a:bodyPr rtlCol="0"/>
          <a:lstStyle/>
          <a:p>
            <a:pPr rtl="0"/>
            <a:r>
              <a:rPr lang="pt-br" dirty="0"/>
              <a:t>© 2020, Amazon Web Services, Inc. ou suas afiliadas. Todos os direitos reservados.</a:t>
            </a:r>
          </a:p>
        </p:txBody>
      </p:sp>
      <p:sp>
        <p:nvSpPr>
          <p:cNvPr id="35" name="Rectangle 34">
            <a:extLst>
              <a:ext uri="{FF2B5EF4-FFF2-40B4-BE49-F238E27FC236}">
                <a16:creationId xmlns:a16="http://schemas.microsoft.com/office/drawing/2014/main" id="{CE7F7081-419C-2E4F-A999-2923C4338FC0}"/>
              </a:ext>
            </a:extLst>
          </p:cNvPr>
          <p:cNvSpPr/>
          <p:nvPr/>
        </p:nvSpPr>
        <p:spPr>
          <a:xfrm>
            <a:off x="2573755" y="1346269"/>
            <a:ext cx="8656220" cy="24756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ysClr val="windowText" lastClr="000000"/>
                </a:solidFill>
              </a:rPr>
              <a:t>Nuvem AWS</a:t>
            </a:r>
          </a:p>
        </p:txBody>
      </p:sp>
      <p:pic>
        <p:nvPicPr>
          <p:cNvPr id="38" name="Graphic 11">
            <a:extLst>
              <a:ext uri="{FF2B5EF4-FFF2-40B4-BE49-F238E27FC236}">
                <a16:creationId xmlns:a16="http://schemas.microsoft.com/office/drawing/2014/main" id="{CE52C9D7-11B0-9E41-AB16-2C9849C3ECBE}"/>
              </a:ext>
            </a:extLst>
          </p:cNvPr>
          <p:cNvPicPr>
            <a:picLocks noChangeAspect="1"/>
          </p:cNvPicPr>
          <p:nvPr/>
        </p:nvPicPr>
        <p:blipFill>
          <a:blip r:embed="rId4"/>
          <a:stretch>
            <a:fillRect/>
          </a:stretch>
        </p:blipFill>
        <p:spPr>
          <a:xfrm>
            <a:off x="2573755" y="1346269"/>
            <a:ext cx="330200" cy="330200"/>
          </a:xfrm>
          <a:prstGeom prst="rect">
            <a:avLst/>
          </a:prstGeom>
        </p:spPr>
      </p:pic>
      <p:sp>
        <p:nvSpPr>
          <p:cNvPr id="44" name="Rectangle 43">
            <a:extLst>
              <a:ext uri="{FF2B5EF4-FFF2-40B4-BE49-F238E27FC236}">
                <a16:creationId xmlns:a16="http://schemas.microsoft.com/office/drawing/2014/main" id="{CE7F7081-419C-2E4F-A999-2923C4338FC0}"/>
              </a:ext>
            </a:extLst>
          </p:cNvPr>
          <p:cNvSpPr/>
          <p:nvPr/>
        </p:nvSpPr>
        <p:spPr>
          <a:xfrm>
            <a:off x="2573755" y="3957318"/>
            <a:ext cx="8656220" cy="24756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ysClr val="windowText" lastClr="000000"/>
                </a:solidFill>
              </a:rPr>
              <a:t>Nuvem AWS</a:t>
            </a:r>
          </a:p>
        </p:txBody>
      </p:sp>
      <p:pic>
        <p:nvPicPr>
          <p:cNvPr id="50" name="Graphic 11">
            <a:extLst>
              <a:ext uri="{FF2B5EF4-FFF2-40B4-BE49-F238E27FC236}">
                <a16:creationId xmlns:a16="http://schemas.microsoft.com/office/drawing/2014/main" id="{CE52C9D7-11B0-9E41-AB16-2C9849C3ECBE}"/>
              </a:ext>
            </a:extLst>
          </p:cNvPr>
          <p:cNvPicPr>
            <a:picLocks noChangeAspect="1"/>
          </p:cNvPicPr>
          <p:nvPr/>
        </p:nvPicPr>
        <p:blipFill>
          <a:blip r:embed="rId4"/>
          <a:stretch>
            <a:fillRect/>
          </a:stretch>
        </p:blipFill>
        <p:spPr>
          <a:xfrm>
            <a:off x="2573755" y="3957318"/>
            <a:ext cx="330200" cy="330200"/>
          </a:xfrm>
          <a:prstGeom prst="rect">
            <a:avLst/>
          </a:prstGeom>
        </p:spPr>
      </p:pic>
      <p:grpSp>
        <p:nvGrpSpPr>
          <p:cNvPr id="10" name="Group 9"/>
          <p:cNvGrpSpPr/>
          <p:nvPr/>
        </p:nvGrpSpPr>
        <p:grpSpPr>
          <a:xfrm>
            <a:off x="2874139" y="2034361"/>
            <a:ext cx="1765300" cy="1143000"/>
            <a:chOff x="2788414" y="2095276"/>
            <a:chExt cx="1765300" cy="1143000"/>
          </a:xfrm>
        </p:grpSpPr>
        <p:sp>
          <p:nvSpPr>
            <p:cNvPr id="24" name="TextBox 23"/>
            <p:cNvSpPr txBox="1"/>
            <p:nvPr/>
          </p:nvSpPr>
          <p:spPr>
            <a:xfrm>
              <a:off x="3154769" y="2259949"/>
              <a:ext cx="1005075" cy="830997"/>
            </a:xfrm>
            <a:prstGeom prst="rect">
              <a:avLst/>
            </a:prstGeom>
            <a:noFill/>
          </p:spPr>
          <p:txBody>
            <a:bodyPr wrap="square" lIns="0" tIns="0" rIns="0" bIns="0" rtlCol="0">
              <a:spAutoFit/>
            </a:bodyPr>
            <a:lstStyle/>
            <a:p>
              <a:pPr algn="ctr" rtl="0"/>
              <a:r>
                <a:rPr lang="pt-br">
                  <a:latin typeface="Amazon Ember Light" charset="0"/>
                  <a:ea typeface="Amazon Ember Light" charset="0"/>
                  <a:cs typeface="Amazon Ember Light" charset="0"/>
                </a:rPr>
                <a:t>Fontes de </a:t>
              </a:r>
              <a:r>
                <a:rPr lang="pt-br">
                  <a:solidFill>
                    <a:srgbClr val="000000"/>
                  </a:solidFill>
                  <a:latin typeface="Amazon Ember Light" charset="0"/>
                  <a:ea typeface="Amazon Ember Light" charset="0"/>
                  <a:cs typeface="Amazon Ember Light" charset="0"/>
                </a:rPr>
                <a:t>eventos</a:t>
              </a:r>
              <a:r>
                <a:rPr lang="pt-br">
                  <a:latin typeface="Amazon Ember Light" charset="0"/>
                  <a:ea typeface="Amazon Ember Light" charset="0"/>
                  <a:cs typeface="Amazon Ember Light" charset="0"/>
                </a:rPr>
                <a:t> da AWS</a:t>
              </a:r>
            </a:p>
          </p:txBody>
        </p:sp>
        <p:sp>
          <p:nvSpPr>
            <p:cNvPr id="55" name="Rectangle 54">
              <a:extLst>
                <a:ext uri="{FF2B5EF4-FFF2-40B4-BE49-F238E27FC236}">
                  <a16:creationId xmlns:a16="http://schemas.microsoft.com/office/drawing/2014/main" id="{7B1A2878-C5FE-3641-84A1-AF1A9456DE01}"/>
                </a:ext>
              </a:extLst>
            </p:cNvPr>
            <p:cNvSpPr/>
            <p:nvPr/>
          </p:nvSpPr>
          <p:spPr>
            <a:xfrm>
              <a:off x="2788414" y="2095276"/>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a:solidFill>
                  <a:srgbClr val="5A6B86"/>
                </a:solidFill>
              </a:endParaRPr>
            </a:p>
          </p:txBody>
        </p:sp>
      </p:grpSp>
      <p:sp>
        <p:nvSpPr>
          <p:cNvPr id="56" name="Rectangle 55">
            <a:extLst>
              <a:ext uri="{FF2B5EF4-FFF2-40B4-BE49-F238E27FC236}">
                <a16:creationId xmlns:a16="http://schemas.microsoft.com/office/drawing/2014/main" id="{7B1A2878-C5FE-3641-84A1-AF1A9456DE01}"/>
              </a:ext>
            </a:extLst>
          </p:cNvPr>
          <p:cNvSpPr/>
          <p:nvPr/>
        </p:nvSpPr>
        <p:spPr>
          <a:xfrm>
            <a:off x="5172173" y="1626714"/>
            <a:ext cx="3450459" cy="195829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a:solidFill>
                <a:srgbClr val="5A6B86"/>
              </a:solidFill>
            </a:endParaRPr>
          </a:p>
        </p:txBody>
      </p:sp>
      <p:sp>
        <p:nvSpPr>
          <p:cNvPr id="57" name="Rectangle 56">
            <a:extLst>
              <a:ext uri="{FF2B5EF4-FFF2-40B4-BE49-F238E27FC236}">
                <a16:creationId xmlns:a16="http://schemas.microsoft.com/office/drawing/2014/main" id="{7B1A2878-C5FE-3641-84A1-AF1A9456DE01}"/>
              </a:ext>
            </a:extLst>
          </p:cNvPr>
          <p:cNvSpPr/>
          <p:nvPr/>
        </p:nvSpPr>
        <p:spPr>
          <a:xfrm>
            <a:off x="9155366" y="2182445"/>
            <a:ext cx="1765300" cy="84683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a:solidFill>
                <a:srgbClr val="5A6B86"/>
              </a:solidFill>
            </a:endParaRPr>
          </a:p>
        </p:txBody>
      </p:sp>
      <p:grpSp>
        <p:nvGrpSpPr>
          <p:cNvPr id="12" name="Group 11"/>
          <p:cNvGrpSpPr/>
          <p:nvPr/>
        </p:nvGrpSpPr>
        <p:grpSpPr>
          <a:xfrm>
            <a:off x="6686027" y="2421257"/>
            <a:ext cx="2301904" cy="1137195"/>
            <a:chOff x="6600302" y="2545082"/>
            <a:chExt cx="2301904" cy="1137195"/>
          </a:xfrm>
        </p:grpSpPr>
        <p:sp>
          <p:nvSpPr>
            <p:cNvPr id="58" name="TextBox 57">
              <a:extLst>
                <a:ext uri="{FF2B5EF4-FFF2-40B4-BE49-F238E27FC236}">
                  <a16:creationId xmlns:a16="http://schemas.microsoft.com/office/drawing/2014/main" id="{D3E236A4-8A7D-6045-823A-DC0FA75DCAFB}"/>
                </a:ext>
              </a:extLst>
            </p:cNvPr>
            <p:cNvSpPr txBox="1"/>
            <p:nvPr/>
          </p:nvSpPr>
          <p:spPr>
            <a:xfrm>
              <a:off x="6600302" y="3343723"/>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AWS Lambda</a:t>
              </a:r>
            </a:p>
          </p:txBody>
        </p:sp>
        <p:pic>
          <p:nvPicPr>
            <p:cNvPr id="59" name="Graphic 43">
              <a:extLst>
                <a:ext uri="{FF2B5EF4-FFF2-40B4-BE49-F238E27FC236}">
                  <a16:creationId xmlns:a16="http://schemas.microsoft.com/office/drawing/2014/main" id="{49BFD3E4-C3C7-C84A-A0A2-EF5E2E8D06DC}"/>
                </a:ext>
              </a:extLst>
            </p:cNvPr>
            <p:cNvPicPr>
              <a:picLocks noChangeAspect="1"/>
            </p:cNvPicPr>
            <p:nvPr/>
          </p:nvPicPr>
          <p:blipFill>
            <a:blip r:embed="rId5"/>
            <a:stretch>
              <a:fillRect/>
            </a:stretch>
          </p:blipFill>
          <p:spPr>
            <a:xfrm>
              <a:off x="7395654" y="2545082"/>
              <a:ext cx="711200" cy="711200"/>
            </a:xfrm>
            <a:prstGeom prst="rect">
              <a:avLst/>
            </a:prstGeom>
          </p:spPr>
        </p:pic>
      </p:grpSp>
      <p:grpSp>
        <p:nvGrpSpPr>
          <p:cNvPr id="11" name="Group 10"/>
          <p:cNvGrpSpPr/>
          <p:nvPr/>
        </p:nvGrpSpPr>
        <p:grpSpPr>
          <a:xfrm>
            <a:off x="5154070" y="2310257"/>
            <a:ext cx="1710754" cy="1248195"/>
            <a:chOff x="5068345" y="2434082"/>
            <a:chExt cx="1710754" cy="1248195"/>
          </a:xfrm>
        </p:grpSpPr>
        <p:sp>
          <p:nvSpPr>
            <p:cNvPr id="60" name="TextBox 59"/>
            <p:cNvSpPr txBox="1"/>
            <p:nvPr/>
          </p:nvSpPr>
          <p:spPr>
            <a:xfrm>
              <a:off x="5068345" y="3189834"/>
              <a:ext cx="1710754" cy="492443"/>
            </a:xfrm>
            <a:prstGeom prst="rect">
              <a:avLst/>
            </a:prstGeom>
            <a:noFill/>
          </p:spPr>
          <p:txBody>
            <a:bodyPr wrap="square" lIns="0" tIns="0" rIns="0" bIns="0" rtlCol="0">
              <a:spAutoFit/>
            </a:bodyPr>
            <a:lstStyle/>
            <a:p>
              <a:pPr algn="ctr" rtl="0"/>
              <a:r>
                <a:rPr lang="pt-br" sz="1600" dirty="0">
                  <a:latin typeface="+mj-lt"/>
                  <a:ea typeface="Amazon Ember" panose="02000000000000000000" pitchFamily="2" charset="0"/>
                  <a:cs typeface="Amazon Ember Light" charset="0"/>
                </a:rPr>
                <a:t>IAM</a:t>
              </a:r>
              <a:r>
                <a:rPr lang="en-US" sz="1600" dirty="0">
                  <a:latin typeface="+mj-lt"/>
                  <a:ea typeface="Amazon Ember" panose="02000000000000000000" pitchFamily="2" charset="0"/>
                  <a:cs typeface="Amazon Ember Light" charset="0"/>
                </a:rPr>
                <a:t> </a:t>
              </a:r>
              <a:r>
                <a:rPr lang="pt-br" sz="1600" dirty="0">
                  <a:solidFill>
                    <a:srgbClr val="000000"/>
                  </a:solidFill>
                  <a:latin typeface="+mj-lt"/>
                  <a:ea typeface="Amazon Ember" panose="02000000000000000000" pitchFamily="2" charset="0"/>
                  <a:cs typeface="Amazon Ember Light" charset="0"/>
                </a:rPr>
                <a:t>função</a:t>
              </a:r>
              <a:br>
                <a:rPr lang="pt-br" sz="1600" dirty="0">
                  <a:solidFill>
                    <a:srgbClr val="000000"/>
                  </a:solidFill>
                  <a:latin typeface="+mj-lt"/>
                  <a:ea typeface="Amazon Ember" panose="02000000000000000000" pitchFamily="2" charset="0"/>
                  <a:cs typeface="Amazon Ember Light" charset="0"/>
                </a:rPr>
              </a:br>
              <a:r>
                <a:rPr lang="pt-br" sz="1600" dirty="0">
                  <a:latin typeface="+mj-lt"/>
                  <a:ea typeface="Amazon Ember" panose="02000000000000000000" pitchFamily="2" charset="0"/>
                  <a:cs typeface="Amazon Ember Light" charset="0"/>
                </a:rPr>
                <a:t>de execução</a:t>
              </a:r>
            </a:p>
          </p:txBody>
        </p:sp>
        <p:pic>
          <p:nvPicPr>
            <p:cNvPr id="61" name="Graphic 54">
              <a:extLst>
                <a:ext uri="{FF2B5EF4-FFF2-40B4-BE49-F238E27FC236}">
                  <a16:creationId xmlns:a16="http://schemas.microsoft.com/office/drawing/2014/main" id="{50E1591F-DA4C-934C-BDCB-2E69767A65B3}"/>
                </a:ext>
              </a:extLst>
            </p:cNvPr>
            <p:cNvPicPr>
              <a:picLocks noChangeAspect="1"/>
            </p:cNvPicPr>
            <p:nvPr/>
          </p:nvPicPr>
          <p:blipFill>
            <a:blip r:embed="rId6"/>
            <a:stretch>
              <a:fillRect/>
            </a:stretch>
          </p:blipFill>
          <p:spPr>
            <a:xfrm>
              <a:off x="5450146" y="2434082"/>
              <a:ext cx="914400" cy="914400"/>
            </a:xfrm>
            <a:prstGeom prst="rect">
              <a:avLst/>
            </a:prstGeom>
          </p:spPr>
        </p:pic>
      </p:grpSp>
      <p:grpSp>
        <p:nvGrpSpPr>
          <p:cNvPr id="7" name="Group 6"/>
          <p:cNvGrpSpPr/>
          <p:nvPr/>
        </p:nvGrpSpPr>
        <p:grpSpPr>
          <a:xfrm>
            <a:off x="6397334" y="1475782"/>
            <a:ext cx="1016857" cy="1206104"/>
            <a:chOff x="6355154" y="1599607"/>
            <a:chExt cx="1016857" cy="1206104"/>
          </a:xfrm>
        </p:grpSpPr>
        <p:sp>
          <p:nvSpPr>
            <p:cNvPr id="33" name="TextBox 32"/>
            <p:cNvSpPr txBox="1"/>
            <p:nvPr/>
          </p:nvSpPr>
          <p:spPr>
            <a:xfrm>
              <a:off x="6355154" y="2313268"/>
              <a:ext cx="1016857" cy="492443"/>
            </a:xfrm>
            <a:prstGeom prst="rect">
              <a:avLst/>
            </a:prstGeom>
            <a:noFill/>
            <a:ln>
              <a:noFill/>
            </a:ln>
          </p:spPr>
          <p:txBody>
            <a:bodyPr wrap="square" lIns="0" tIns="0" rIns="0" bIns="0" rtlCol="0">
              <a:spAutoFit/>
            </a:bodyPr>
            <a:lstStyle/>
            <a:p>
              <a:pPr algn="ctr" rtl="0"/>
              <a:r>
                <a:rPr lang="pt-br" sz="1600" dirty="0">
                  <a:latin typeface="+mj-lt"/>
                  <a:ea typeface="Amazon Ember Light" charset="0"/>
                  <a:cs typeface="Amazon Ember Light" charset="0"/>
                </a:rPr>
                <a:t>Políticas </a:t>
              </a:r>
              <a:br>
                <a:rPr lang="en-US" sz="1600" dirty="0">
                  <a:latin typeface="+mj-lt"/>
                  <a:ea typeface="Amazon Ember Light" charset="0"/>
                  <a:cs typeface="Amazon Ember Light" charset="0"/>
                </a:rPr>
              </a:br>
              <a:r>
                <a:rPr lang="pt-br" sz="1600" dirty="0">
                  <a:latin typeface="+mj-lt"/>
                  <a:ea typeface="Amazon Ember Light" charset="0"/>
                  <a:cs typeface="Amazon Ember Light" charset="0"/>
                </a:rPr>
                <a:t>de recursos</a:t>
              </a:r>
            </a:p>
          </p:txBody>
        </p:sp>
        <p:pic>
          <p:nvPicPr>
            <p:cNvPr id="63" name="Graphic 38">
              <a:extLst>
                <a:ext uri="{FF2B5EF4-FFF2-40B4-BE49-F238E27FC236}">
                  <a16:creationId xmlns:a16="http://schemas.microsoft.com/office/drawing/2014/main" id="{9FC9BD2D-2623-BF48-B9B2-5AEAB05D7112}"/>
                </a:ext>
              </a:extLst>
            </p:cNvPr>
            <p:cNvPicPr>
              <a:picLocks noChangeAspect="1"/>
            </p:cNvPicPr>
            <p:nvPr/>
          </p:nvPicPr>
          <p:blipFill>
            <a:blip r:embed="rId7"/>
            <a:stretch>
              <a:fillRect/>
            </a:stretch>
          </p:blipFill>
          <p:spPr>
            <a:xfrm>
              <a:off x="6406382" y="1599607"/>
              <a:ext cx="914400" cy="914400"/>
            </a:xfrm>
            <a:prstGeom prst="rect">
              <a:avLst/>
            </a:prstGeom>
          </p:spPr>
        </p:pic>
      </p:grpSp>
      <p:grpSp>
        <p:nvGrpSpPr>
          <p:cNvPr id="17" name="Group 16"/>
          <p:cNvGrpSpPr/>
          <p:nvPr/>
        </p:nvGrpSpPr>
        <p:grpSpPr>
          <a:xfrm>
            <a:off x="4300833" y="4588167"/>
            <a:ext cx="1765300" cy="1143000"/>
            <a:chOff x="4300833" y="4701669"/>
            <a:chExt cx="1765300" cy="1143000"/>
          </a:xfrm>
        </p:grpSpPr>
        <p:sp>
          <p:nvSpPr>
            <p:cNvPr id="54" name="TextBox 53"/>
            <p:cNvSpPr txBox="1"/>
            <p:nvPr/>
          </p:nvSpPr>
          <p:spPr>
            <a:xfrm>
              <a:off x="4680946" y="4857671"/>
              <a:ext cx="1005075" cy="830997"/>
            </a:xfrm>
            <a:prstGeom prst="rect">
              <a:avLst/>
            </a:prstGeom>
            <a:noFill/>
            <a:ln>
              <a:noFill/>
            </a:ln>
          </p:spPr>
          <p:txBody>
            <a:bodyPr wrap="square" lIns="0" tIns="0" rIns="0" bIns="0" rtlCol="0">
              <a:spAutoFit/>
            </a:bodyPr>
            <a:lstStyle/>
            <a:p>
              <a:pPr algn="ctr" rtl="0"/>
              <a:r>
                <a:rPr lang="pt-br">
                  <a:latin typeface="Amazon Ember Light" charset="0"/>
                  <a:ea typeface="Amazon Ember Light" charset="0"/>
                  <a:cs typeface="Amazon Ember Light" charset="0"/>
                </a:rPr>
                <a:t>Fontes de </a:t>
              </a:r>
              <a:r>
                <a:rPr lang="pt-br">
                  <a:solidFill>
                    <a:srgbClr val="000000"/>
                  </a:solidFill>
                  <a:latin typeface="Amazon Ember Light" charset="0"/>
                  <a:ea typeface="Amazon Ember Light" charset="0"/>
                  <a:cs typeface="Amazon Ember Light" charset="0"/>
                </a:rPr>
                <a:t>eventos</a:t>
              </a:r>
              <a:r>
                <a:rPr lang="pt-br">
                  <a:latin typeface="Amazon Ember Light" charset="0"/>
                  <a:ea typeface="Amazon Ember Light" charset="0"/>
                  <a:cs typeface="Amazon Ember Light" charset="0"/>
                </a:rPr>
                <a:t> da AWS </a:t>
              </a:r>
            </a:p>
          </p:txBody>
        </p:sp>
        <p:sp>
          <p:nvSpPr>
            <p:cNvPr id="64" name="Rectangle 63">
              <a:extLst>
                <a:ext uri="{FF2B5EF4-FFF2-40B4-BE49-F238E27FC236}">
                  <a16:creationId xmlns:a16="http://schemas.microsoft.com/office/drawing/2014/main" id="{7B1A2878-C5FE-3641-84A1-AF1A9456DE01}"/>
                </a:ext>
              </a:extLst>
            </p:cNvPr>
            <p:cNvSpPr/>
            <p:nvPr/>
          </p:nvSpPr>
          <p:spPr>
            <a:xfrm>
              <a:off x="4300833" y="4701669"/>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a:solidFill>
                  <a:srgbClr val="5A6B86"/>
                </a:solidFill>
              </a:endParaRPr>
            </a:p>
          </p:txBody>
        </p:sp>
      </p:grpSp>
      <p:grpSp>
        <p:nvGrpSpPr>
          <p:cNvPr id="18" name="Group 17"/>
          <p:cNvGrpSpPr/>
          <p:nvPr/>
        </p:nvGrpSpPr>
        <p:grpSpPr>
          <a:xfrm>
            <a:off x="6864743" y="3948617"/>
            <a:ext cx="2301904" cy="2422101"/>
            <a:chOff x="6864743" y="3948617"/>
            <a:chExt cx="2301904" cy="2422101"/>
          </a:xfrm>
        </p:grpSpPr>
        <p:sp>
          <p:nvSpPr>
            <p:cNvPr id="65" name="Rectangle 64">
              <a:extLst>
                <a:ext uri="{FF2B5EF4-FFF2-40B4-BE49-F238E27FC236}">
                  <a16:creationId xmlns:a16="http://schemas.microsoft.com/office/drawing/2014/main" id="{7B1A2878-C5FE-3641-84A1-AF1A9456DE01}"/>
                </a:ext>
              </a:extLst>
            </p:cNvPr>
            <p:cNvSpPr/>
            <p:nvPr/>
          </p:nvSpPr>
          <p:spPr>
            <a:xfrm>
              <a:off x="7121115" y="4086939"/>
              <a:ext cx="1789161" cy="225988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a:solidFill>
                  <a:srgbClr val="5A6B86"/>
                </a:solidFill>
              </a:endParaRPr>
            </a:p>
          </p:txBody>
        </p:sp>
        <p:grpSp>
          <p:nvGrpSpPr>
            <p:cNvPr id="66" name="Group 65"/>
            <p:cNvGrpSpPr/>
            <p:nvPr/>
          </p:nvGrpSpPr>
          <p:grpSpPr>
            <a:xfrm>
              <a:off x="6864743" y="5233523"/>
              <a:ext cx="2301904" cy="1137195"/>
              <a:chOff x="6600302" y="2545082"/>
              <a:chExt cx="2301904" cy="1137195"/>
            </a:xfrm>
          </p:grpSpPr>
          <p:sp>
            <p:nvSpPr>
              <p:cNvPr id="69" name="TextBox 68">
                <a:extLst>
                  <a:ext uri="{FF2B5EF4-FFF2-40B4-BE49-F238E27FC236}">
                    <a16:creationId xmlns:a16="http://schemas.microsoft.com/office/drawing/2014/main" id="{D3E236A4-8A7D-6045-823A-DC0FA75DCAFB}"/>
                  </a:ext>
                </a:extLst>
              </p:cNvPr>
              <p:cNvSpPr txBox="1"/>
              <p:nvPr/>
            </p:nvSpPr>
            <p:spPr>
              <a:xfrm>
                <a:off x="6600302" y="3343723"/>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AWS Lambda</a:t>
                </a:r>
              </a:p>
            </p:txBody>
          </p:sp>
          <p:pic>
            <p:nvPicPr>
              <p:cNvPr id="70" name="Graphic 43">
                <a:extLst>
                  <a:ext uri="{FF2B5EF4-FFF2-40B4-BE49-F238E27FC236}">
                    <a16:creationId xmlns:a16="http://schemas.microsoft.com/office/drawing/2014/main" id="{49BFD3E4-C3C7-C84A-A0A2-EF5E2E8D06DC}"/>
                  </a:ext>
                </a:extLst>
              </p:cNvPr>
              <p:cNvPicPr>
                <a:picLocks noChangeAspect="1"/>
              </p:cNvPicPr>
              <p:nvPr/>
            </p:nvPicPr>
            <p:blipFill>
              <a:blip r:embed="rId5"/>
              <a:stretch>
                <a:fillRect/>
              </a:stretch>
            </p:blipFill>
            <p:spPr>
              <a:xfrm>
                <a:off x="7395654" y="2545082"/>
                <a:ext cx="711200" cy="711200"/>
              </a:xfrm>
              <a:prstGeom prst="rect">
                <a:avLst/>
              </a:prstGeom>
            </p:spPr>
          </p:pic>
        </p:grpSp>
        <p:grpSp>
          <p:nvGrpSpPr>
            <p:cNvPr id="71" name="Group 70"/>
            <p:cNvGrpSpPr/>
            <p:nvPr/>
          </p:nvGrpSpPr>
          <p:grpSpPr>
            <a:xfrm>
              <a:off x="7340467" y="3948617"/>
              <a:ext cx="1350456" cy="1248195"/>
              <a:chOff x="5232118" y="2434082"/>
              <a:chExt cx="1350456" cy="1248195"/>
            </a:xfrm>
          </p:grpSpPr>
          <p:sp>
            <p:nvSpPr>
              <p:cNvPr id="73" name="TextBox 72"/>
              <p:cNvSpPr txBox="1"/>
              <p:nvPr/>
            </p:nvSpPr>
            <p:spPr>
              <a:xfrm>
                <a:off x="5232118" y="3189834"/>
                <a:ext cx="1350456" cy="492443"/>
              </a:xfrm>
              <a:prstGeom prst="rect">
                <a:avLst/>
              </a:prstGeom>
              <a:noFill/>
            </p:spPr>
            <p:txBody>
              <a:bodyPr wrap="square" lIns="0" tIns="0" rIns="0" bIns="0" rtlCol="0">
                <a:spAutoFit/>
              </a:bodyPr>
              <a:lstStyle/>
              <a:p>
                <a:pPr algn="ctr" rtl="0"/>
                <a:r>
                  <a:rPr lang="pt-br" sz="1600" dirty="0">
                    <a:latin typeface="+mj-lt"/>
                    <a:ea typeface="Amazon Ember" panose="02000000000000000000" pitchFamily="2" charset="0"/>
                    <a:cs typeface="Amazon Ember Light" charset="0"/>
                  </a:rPr>
                  <a:t>IAM</a:t>
                </a:r>
                <a:r>
                  <a:rPr lang="en-US" sz="1600" dirty="0">
                    <a:latin typeface="+mj-lt"/>
                    <a:ea typeface="Amazon Ember" panose="02000000000000000000" pitchFamily="2" charset="0"/>
                    <a:cs typeface="Amazon Ember Light" charset="0"/>
                  </a:rPr>
                  <a:t> </a:t>
                </a:r>
                <a:r>
                  <a:rPr lang="pt-br" sz="1600" dirty="0">
                    <a:solidFill>
                      <a:srgbClr val="000000"/>
                    </a:solidFill>
                    <a:latin typeface="+mj-lt"/>
                    <a:ea typeface="Amazon Ember" panose="02000000000000000000" pitchFamily="2" charset="0"/>
                    <a:cs typeface="Amazon Ember Light" charset="0"/>
                  </a:rPr>
                  <a:t>função</a:t>
                </a:r>
                <a:br>
                  <a:rPr lang="pt-br" sz="1600" dirty="0">
                    <a:solidFill>
                      <a:srgbClr val="000000"/>
                    </a:solidFill>
                    <a:latin typeface="+mj-lt"/>
                    <a:ea typeface="Amazon Ember" panose="02000000000000000000" pitchFamily="2" charset="0"/>
                    <a:cs typeface="Amazon Ember Light" charset="0"/>
                  </a:rPr>
                </a:br>
                <a:r>
                  <a:rPr lang="pt-br" sz="1600" dirty="0">
                    <a:latin typeface="+mj-lt"/>
                    <a:ea typeface="Amazon Ember" panose="02000000000000000000" pitchFamily="2" charset="0"/>
                    <a:cs typeface="Amazon Ember Light" charset="0"/>
                  </a:rPr>
                  <a:t>de execução</a:t>
                </a:r>
              </a:p>
            </p:txBody>
          </p:sp>
          <p:pic>
            <p:nvPicPr>
              <p:cNvPr id="74" name="Graphic 54">
                <a:extLst>
                  <a:ext uri="{FF2B5EF4-FFF2-40B4-BE49-F238E27FC236}">
                    <a16:creationId xmlns:a16="http://schemas.microsoft.com/office/drawing/2014/main" id="{50E1591F-DA4C-934C-BDCB-2E69767A65B3}"/>
                  </a:ext>
                </a:extLst>
              </p:cNvPr>
              <p:cNvPicPr>
                <a:picLocks noChangeAspect="1"/>
              </p:cNvPicPr>
              <p:nvPr/>
            </p:nvPicPr>
            <p:blipFill>
              <a:blip r:embed="rId6"/>
              <a:stretch>
                <a:fillRect/>
              </a:stretch>
            </p:blipFill>
            <p:spPr>
              <a:xfrm>
                <a:off x="5450146" y="2434082"/>
                <a:ext cx="914400" cy="914400"/>
              </a:xfrm>
              <a:prstGeom prst="rect">
                <a:avLst/>
              </a:prstGeom>
            </p:spPr>
          </p:pic>
        </p:grpSp>
      </p:grpSp>
    </p:spTree>
    <p:custDataLst>
      <p:tags r:id="rId1"/>
    </p:custDataLst>
    <p:extLst>
      <p:ext uri="{BB962C8B-B14F-4D97-AF65-F5344CB8AC3E}">
        <p14:creationId xmlns:p14="http://schemas.microsoft.com/office/powerpoint/2010/main" val="264473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51477"/>
            <a:ext cx="9034272" cy="474119"/>
          </a:xfrm>
        </p:spPr>
        <p:txBody>
          <a:bodyPr rtlCol="0">
            <a:noAutofit/>
          </a:bodyPr>
          <a:lstStyle/>
          <a:p>
            <a:pPr rtl="0"/>
            <a:r>
              <a:rPr lang="pt-br" dirty="0">
                <a:solidFill>
                  <a:srgbClr val="FFFFFF"/>
                </a:solidFill>
              </a:rPr>
              <a:t>Permissões</a:t>
            </a:r>
            <a:r>
              <a:rPr lang="pt-br" dirty="0"/>
              <a:t> de invocação</a:t>
            </a:r>
            <a:endParaRPr lang="en-US" dirty="0">
              <a:solidFill>
                <a:srgbClr val="FFFFFF"/>
              </a:solidFill>
              <a:latin typeface="Amazon Ember Light" panose="020B0403020204020204"/>
            </a:endParaRPr>
          </a:p>
        </p:txBody>
      </p:sp>
      <p:sp>
        <p:nvSpPr>
          <p:cNvPr id="10" name="Content Placeholder 5"/>
          <p:cNvSpPr>
            <a:spLocks noGrp="1"/>
          </p:cNvSpPr>
          <p:nvPr>
            <p:ph idx="1"/>
          </p:nvPr>
        </p:nvSpPr>
        <p:spPr>
          <a:xfrm>
            <a:off x="419100" y="1528175"/>
            <a:ext cx="11353800" cy="3371371"/>
          </a:xfrm>
        </p:spPr>
        <p:txBody>
          <a:bodyPr rtlCol="0">
            <a:normAutofit/>
          </a:bodyPr>
          <a:lstStyle/>
          <a:p>
            <a:pPr marL="0" indent="0" rtl="0">
              <a:buNone/>
            </a:pPr>
            <a:r>
              <a:rPr lang="pt-br" dirty="0">
                <a:solidFill>
                  <a:srgbClr val="000000"/>
                </a:solidFill>
              </a:rPr>
              <a:t>Modelo</a:t>
            </a:r>
            <a:r>
              <a:rPr lang="pt-br" dirty="0"/>
              <a:t> Push</a:t>
            </a:r>
            <a:endParaRPr lang="en-US" dirty="0">
              <a:solidFill>
                <a:srgbClr val="000000"/>
              </a:solidFill>
              <a:latin typeface="Amazon Ember Light" panose="020B0403020204020204"/>
            </a:endParaRPr>
          </a:p>
          <a:p>
            <a:pPr lvl="1" rtl="0"/>
            <a:r>
              <a:rPr lang="pt-br" dirty="0"/>
              <a:t>Atualize a política de acesso associada à sua função do Lambda.</a:t>
            </a:r>
          </a:p>
          <a:p>
            <a:pPr lvl="1" rtl="0"/>
            <a:r>
              <a:rPr lang="pt-br" dirty="0"/>
              <a:t>O AWS Lambda fornece a API AddPermission.</a:t>
            </a:r>
          </a:p>
          <a:p>
            <a:pPr rtl="0"/>
            <a:endParaRPr lang="en-US" sz="3200" dirty="0"/>
          </a:p>
          <a:p>
            <a:pPr marL="0" indent="0" rtl="0">
              <a:buNone/>
            </a:pPr>
            <a:r>
              <a:rPr lang="pt-br" dirty="0">
                <a:solidFill>
                  <a:srgbClr val="000000"/>
                </a:solidFill>
              </a:rPr>
              <a:t>Modelo</a:t>
            </a:r>
            <a:r>
              <a:rPr lang="pt-br" dirty="0"/>
              <a:t> Pull </a:t>
            </a:r>
          </a:p>
          <a:p>
            <a:pPr lvl="1" rtl="0"/>
            <a:r>
              <a:rPr lang="pt-br" dirty="0"/>
              <a:t>Conceda permissão ao AWS Lambda para ler do stream.</a:t>
            </a:r>
          </a:p>
          <a:p>
            <a:pPr lvl="1" rtl="0"/>
            <a:r>
              <a:rPr lang="pt-br" dirty="0"/>
              <a:t>Atualize a função de execução.</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31</a:t>
            </a:fld>
            <a:endParaRPr lang="en-US"/>
          </a:p>
        </p:txBody>
      </p:sp>
      <p:sp>
        <p:nvSpPr>
          <p:cNvPr id="3" name="Rectangle 2"/>
          <p:cNvSpPr/>
          <p:nvPr/>
        </p:nvSpPr>
        <p:spPr>
          <a:xfrm>
            <a:off x="3048000" y="2998114"/>
            <a:ext cx="6096000" cy="461665"/>
          </a:xfrm>
          <a:prstGeom prst="rect">
            <a:avLst/>
          </a:prstGeom>
        </p:spPr>
        <p:txBody>
          <a:bodyPr rtlCol="0">
            <a:spAutoFit/>
          </a:bodyPr>
          <a:lstStyle/>
          <a:p>
            <a:pPr rtl="0"/>
            <a:endParaRPr lang="en-US" sz="2400">
              <a:latin typeface="Amazon Ember Light" charset="0"/>
              <a:ea typeface="Amazon Ember Light" charset="0"/>
              <a:cs typeface="Amazon Ember Light" charset="0"/>
            </a:endParaRPr>
          </a:p>
        </p:txBody>
      </p:sp>
      <p:sp>
        <p:nvSpPr>
          <p:cNvPr id="5" name="Footer Placeholder 4"/>
          <p:cNvSpPr>
            <a:spLocks noGrp="1"/>
          </p:cNvSpPr>
          <p:nvPr>
            <p:ph type="ftr" sz="quarter" idx="3"/>
          </p:nvPr>
        </p:nvSpPr>
        <p:spPr>
          <a:xfrm>
            <a:off x="419100" y="6356350"/>
            <a:ext cx="4774223"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4220054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lstStyle/>
          <a:p>
            <a:pPr rtl="0"/>
            <a:r>
              <a:rPr lang="pt-br" sz="3500" dirty="0"/>
              <a:t>Modelo de permissões: exemplos de Push</a:t>
            </a:r>
          </a:p>
        </p:txBody>
      </p:sp>
      <p:sp>
        <p:nvSpPr>
          <p:cNvPr id="10" name="Content Placeholder 5"/>
          <p:cNvSpPr>
            <a:spLocks noGrp="1"/>
          </p:cNvSpPr>
          <p:nvPr>
            <p:ph idx="1"/>
          </p:nvPr>
        </p:nvSpPr>
        <p:spPr>
          <a:xfrm>
            <a:off x="410765" y="1597468"/>
            <a:ext cx="10515600" cy="504287"/>
          </a:xfrm>
        </p:spPr>
        <p:txBody>
          <a:bodyPr rtlCol="0">
            <a:normAutofit/>
          </a:bodyPr>
          <a:lstStyle/>
          <a:p>
            <a:pPr marL="0" indent="0" rtl="0">
              <a:buNone/>
            </a:pPr>
            <a:r>
              <a:rPr lang="pt-br" dirty="0">
                <a:solidFill>
                  <a:srgbClr val="000000"/>
                </a:solidFill>
              </a:rPr>
              <a:t>Permissões</a:t>
            </a:r>
            <a:r>
              <a:rPr lang="pt-br" dirty="0"/>
              <a:t> de invocação</a:t>
            </a:r>
            <a:endParaRPr lang="en-US" dirty="0">
              <a:solidFill>
                <a:srgbClr val="000000"/>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32</a:t>
            </a:fld>
            <a:endParaRPr lang="en-US"/>
          </a:p>
        </p:txBody>
      </p:sp>
      <p:sp>
        <p:nvSpPr>
          <p:cNvPr id="3" name="Rectangle 2"/>
          <p:cNvSpPr/>
          <p:nvPr/>
        </p:nvSpPr>
        <p:spPr>
          <a:xfrm>
            <a:off x="3048000" y="2998114"/>
            <a:ext cx="6096000" cy="461665"/>
          </a:xfrm>
          <a:prstGeom prst="rect">
            <a:avLst/>
          </a:prstGeom>
        </p:spPr>
        <p:txBody>
          <a:bodyPr rtlCol="0">
            <a:spAutoFit/>
          </a:bodyPr>
          <a:lstStyle/>
          <a:p>
            <a:pPr rtl="0"/>
            <a:endParaRPr lang="en-US" sz="2400">
              <a:latin typeface="Amazon Ember Light" charset="0"/>
              <a:ea typeface="Amazon Ember Light" charset="0"/>
              <a:cs typeface="Amazon Ember Light" charset="0"/>
            </a:endParaRPr>
          </a:p>
        </p:txBody>
      </p:sp>
      <p:sp>
        <p:nvSpPr>
          <p:cNvPr id="6" name="TextBox 5"/>
          <p:cNvSpPr txBox="1"/>
          <p:nvPr/>
        </p:nvSpPr>
        <p:spPr>
          <a:xfrm>
            <a:off x="496440" y="2666569"/>
            <a:ext cx="5241846" cy="2619806"/>
          </a:xfrm>
          <a:prstGeom prst="rect">
            <a:avLst/>
          </a:prstGeom>
          <a:noFill/>
          <a:ln>
            <a:solidFill>
              <a:schemeClr val="tx1"/>
            </a:solidFill>
          </a:ln>
        </p:spPr>
        <p:txBody>
          <a:bodyPr wrap="square" rtlCol="0" anchor="t" anchorCtr="0">
            <a:noAutofit/>
          </a:bodyPr>
          <a:lstStyle/>
          <a:p>
            <a:pPr rtl="0"/>
            <a:r>
              <a:rPr lang="pt-br" sz="1600" dirty="0">
                <a:latin typeface="Lucida Console" panose="020B0609040504020204" pitchFamily="49" charset="0"/>
                <a:ea typeface="Amazon Ember Light" charset="0"/>
                <a:cs typeface="Amazon Ember Light" charset="0"/>
              </a:rPr>
              <a:t>{</a:t>
            </a:r>
          </a:p>
          <a:p>
            <a:pPr rtl="0"/>
            <a:r>
              <a:rPr lang="pt-br" sz="1600" dirty="0">
                <a:latin typeface="Lucida Console" panose="020B0609040504020204" pitchFamily="49" charset="0"/>
                <a:ea typeface="Amazon Ember Light" charset="0"/>
                <a:cs typeface="Amazon Ember Light" charset="0"/>
              </a:rPr>
              <a:t>   "Statement":{</a:t>
            </a:r>
          </a:p>
          <a:p>
            <a:pPr rtl="0"/>
            <a:r>
              <a:rPr lang="pt-br" sz="1600" dirty="0">
                <a:latin typeface="Lucida Console" panose="020B0609040504020204" pitchFamily="49" charset="0"/>
                <a:ea typeface="Amazon Ember Light" charset="0"/>
                <a:cs typeface="Amazon Ember Light" charset="0"/>
              </a:rPr>
              <a:t>      "StatementId":"Id-1",</a:t>
            </a:r>
          </a:p>
          <a:p>
            <a:pPr rtl="0"/>
            <a:r>
              <a:rPr lang="pt-br" sz="1600" dirty="0">
                <a:latin typeface="Lucida Console" panose="020B0609040504020204" pitchFamily="49" charset="0"/>
                <a:ea typeface="Amazon Ember Light" charset="0"/>
                <a:cs typeface="Amazon Ember Light" charset="0"/>
              </a:rPr>
              <a:t>      "</a:t>
            </a:r>
            <a:r>
              <a:rPr lang="pt-br" sz="1600" dirty="0">
                <a:solidFill>
                  <a:srgbClr val="000000"/>
                </a:solidFill>
                <a:latin typeface="Lucida Console" panose="020B0609040504020204" pitchFamily="49" charset="0"/>
                <a:ea typeface="Amazon Ember Light" charset="0"/>
                <a:cs typeface="Amazon Ember Light" charset="0"/>
              </a:rPr>
              <a:t>Action</a:t>
            </a:r>
            <a:r>
              <a:rPr lang="pt-br" sz="1600" dirty="0">
                <a:latin typeface="Lucida Console" panose="020B0609040504020204" pitchFamily="49" charset="0"/>
                <a:ea typeface="Amazon Ember Light" charset="0"/>
                <a:cs typeface="Amazon Ember Light" charset="0"/>
              </a:rPr>
              <a:t>":"</a:t>
            </a:r>
            <a:r>
              <a:rPr lang="pt-br" sz="1600" dirty="0">
                <a:solidFill>
                  <a:srgbClr val="000000"/>
                </a:solidFill>
                <a:latin typeface="Lucida Console" panose="020B0609040504020204" pitchFamily="49" charset="0"/>
                <a:ea typeface="Amazon Ember Light" charset="0"/>
                <a:cs typeface="Amazon Ember Light" charset="0"/>
              </a:rPr>
              <a:t>lambda</a:t>
            </a:r>
            <a:r>
              <a:rPr lang="pt-br" sz="1600" dirty="0">
                <a:latin typeface="Lucida Console" panose="020B0609040504020204" pitchFamily="49" charset="0"/>
                <a:ea typeface="Amazon Ember Light" charset="0"/>
                <a:cs typeface="Amazon Ember Light" charset="0"/>
              </a:rPr>
              <a:t>:InvokeFunction",</a:t>
            </a:r>
          </a:p>
          <a:p>
            <a:pPr rtl="0"/>
            <a:r>
              <a:rPr lang="pt-br" sz="1600" dirty="0">
                <a:latin typeface="Lucida Console" panose="020B0609040504020204" pitchFamily="49" charset="0"/>
                <a:ea typeface="Amazon Ember Light" charset="0"/>
                <a:cs typeface="Amazon Ember Light" charset="0"/>
              </a:rPr>
              <a:t>      "Principal":"s3.amazonaws.com",</a:t>
            </a:r>
          </a:p>
          <a:p>
            <a:pPr rtl="0"/>
            <a:r>
              <a:rPr lang="pt-br" sz="1600" dirty="0">
                <a:latin typeface="Lucida Console" panose="020B0609040504020204" pitchFamily="49" charset="0"/>
                <a:ea typeface="Amazon Ember Light" charset="0"/>
                <a:cs typeface="Amazon Ember Light" charset="0"/>
              </a:rPr>
              <a:t>      "SourceArn":"arn:aws:s3:::examplebucket",</a:t>
            </a:r>
          </a:p>
          <a:p>
            <a:pPr rtl="0"/>
            <a:r>
              <a:rPr lang="pt-br" sz="1600" dirty="0">
                <a:latin typeface="Lucida Console" panose="020B0609040504020204" pitchFamily="49" charset="0"/>
                <a:ea typeface="Amazon Ember Light" charset="0"/>
                <a:cs typeface="Amazon Ember Light" charset="0"/>
              </a:rPr>
              <a:t>      "SourceAccount":"</a:t>
            </a:r>
            <a:r>
              <a:rPr lang="pt-br" sz="1600" dirty="0">
                <a:solidFill>
                  <a:srgbClr val="000000"/>
                </a:solidFill>
                <a:latin typeface="Lucida Console" panose="020B0609040504020204" pitchFamily="49" charset="0"/>
                <a:ea typeface="Amazon Ember Light" charset="0"/>
                <a:cs typeface="Amazon Ember Light" charset="0"/>
              </a:rPr>
              <a:t>account-id</a:t>
            </a:r>
            <a:r>
              <a:rPr lang="pt-br" sz="1600" dirty="0">
                <a:latin typeface="Lucida Console" panose="020B0609040504020204" pitchFamily="49" charset="0"/>
                <a:ea typeface="Amazon Ember Light" charset="0"/>
                <a:cs typeface="Amazon Ember Light" charset="0"/>
              </a:rPr>
              <a:t>"</a:t>
            </a:r>
          </a:p>
          <a:p>
            <a:pPr rtl="0"/>
            <a:r>
              <a:rPr lang="pt-br" sz="1600" dirty="0">
                <a:latin typeface="Lucida Console" panose="020B0609040504020204" pitchFamily="49" charset="0"/>
                <a:ea typeface="Amazon Ember Light" charset="0"/>
                <a:cs typeface="Amazon Ember Light" charset="0"/>
              </a:rPr>
              <a:t>   }</a:t>
            </a:r>
          </a:p>
          <a:p>
            <a:pPr rtl="0"/>
            <a:r>
              <a:rPr lang="pt-br" sz="1600" dirty="0">
                <a:latin typeface="Lucida Console" panose="020B0609040504020204" pitchFamily="49" charset="0"/>
                <a:ea typeface="Amazon Ember Light" charset="0"/>
                <a:cs typeface="Amazon Ember Light" charset="0"/>
              </a:rPr>
              <a:t>}</a:t>
            </a:r>
          </a:p>
          <a:p>
            <a:pPr rtl="0"/>
            <a:endParaRPr lang="en-US" sz="1600" dirty="0">
              <a:latin typeface="Amazon Ember Light" charset="0"/>
              <a:ea typeface="Amazon Ember Light" charset="0"/>
              <a:cs typeface="Amazon Ember Light" charset="0"/>
            </a:endParaRPr>
          </a:p>
        </p:txBody>
      </p:sp>
      <p:sp>
        <p:nvSpPr>
          <p:cNvPr id="9" name="TextBox 8"/>
          <p:cNvSpPr txBox="1"/>
          <p:nvPr/>
        </p:nvSpPr>
        <p:spPr>
          <a:xfrm>
            <a:off x="6012874" y="2666569"/>
            <a:ext cx="5927124" cy="2619806"/>
          </a:xfrm>
          <a:prstGeom prst="rect">
            <a:avLst/>
          </a:prstGeom>
          <a:noFill/>
          <a:ln>
            <a:solidFill>
              <a:schemeClr val="tx1"/>
            </a:solidFill>
          </a:ln>
        </p:spPr>
        <p:txBody>
          <a:bodyPr wrap="square" rtlCol="0" anchor="t" anchorCtr="0">
            <a:noAutofit/>
          </a:bodyPr>
          <a:lstStyle/>
          <a:p>
            <a:pPr rtl="0"/>
            <a:r>
              <a:rPr lang="pt-br" sz="1600">
                <a:latin typeface="Lucida Console" panose="020B0609040504020204" pitchFamily="49" charset="0"/>
                <a:ea typeface="Amazon Ember Light" charset="0"/>
                <a:cs typeface="Amazon Ember Light" charset="0"/>
              </a:rPr>
              <a:t>{</a:t>
            </a:r>
          </a:p>
          <a:p>
            <a:pPr rtl="0"/>
            <a:r>
              <a:rPr lang="pt-br" sz="1600">
                <a:latin typeface="Lucida Console" panose="020B0609040504020204" pitchFamily="49" charset="0"/>
                <a:ea typeface="Amazon Ember Light" charset="0"/>
                <a:cs typeface="Amazon Ember Light" charset="0"/>
              </a:rPr>
              <a:t>   "Statement":{</a:t>
            </a:r>
          </a:p>
          <a:p>
            <a:pPr rtl="0"/>
            <a:r>
              <a:rPr lang="pt-br" sz="1600">
                <a:latin typeface="Lucida Console" panose="020B0609040504020204" pitchFamily="49" charset="0"/>
                <a:ea typeface="Amazon Ember Light" charset="0"/>
                <a:cs typeface="Amazon Ember Light" charset="0"/>
              </a:rPr>
              <a:t>      "StatementId":"Id-1",</a:t>
            </a:r>
          </a:p>
          <a:p>
            <a:pPr rtl="0"/>
            <a:r>
              <a:rPr lang="pt-br" sz="1600">
                <a:latin typeface="Lucida Console" panose="020B0609040504020204" pitchFamily="49" charset="0"/>
                <a:ea typeface="Amazon Ember Light" charset="0"/>
                <a:cs typeface="Amazon Ember Light" charset="0"/>
              </a:rPr>
              <a:t>      "</a:t>
            </a:r>
            <a:r>
              <a:rPr lang="pt-br" sz="1600">
                <a:solidFill>
                  <a:srgbClr val="000000"/>
                </a:solidFill>
                <a:latin typeface="Lucida Console" panose="020B0609040504020204" pitchFamily="49" charset="0"/>
                <a:ea typeface="Amazon Ember Light" charset="0"/>
                <a:cs typeface="Amazon Ember Light" charset="0"/>
              </a:rPr>
              <a:t>Action</a:t>
            </a:r>
            <a:r>
              <a:rPr lang="pt-br" sz="1600">
                <a:latin typeface="Lucida Console" panose="020B0609040504020204" pitchFamily="49" charset="0"/>
                <a:ea typeface="Amazon Ember Light" charset="0"/>
                <a:cs typeface="Amazon Ember Light" charset="0"/>
              </a:rPr>
              <a:t>":"</a:t>
            </a:r>
            <a:r>
              <a:rPr lang="pt-br" sz="1600">
                <a:solidFill>
                  <a:srgbClr val="000000"/>
                </a:solidFill>
                <a:latin typeface="Lucida Console" panose="020B0609040504020204" pitchFamily="49" charset="0"/>
                <a:ea typeface="Amazon Ember Light" charset="0"/>
                <a:cs typeface="Amazon Ember Light" charset="0"/>
              </a:rPr>
              <a:t>lambda</a:t>
            </a:r>
            <a:r>
              <a:rPr lang="pt-br" sz="1600">
                <a:latin typeface="Lucida Console" panose="020B0609040504020204" pitchFamily="49" charset="0"/>
                <a:ea typeface="Amazon Ember Light" charset="0"/>
                <a:cs typeface="Amazon Ember Light" charset="0"/>
              </a:rPr>
              <a:t>:InvokeFunction",</a:t>
            </a:r>
          </a:p>
          <a:p>
            <a:pPr rtl="0"/>
            <a:r>
              <a:rPr lang="pt-br" sz="1600">
                <a:latin typeface="Lucida Console" panose="020B0609040504020204" pitchFamily="49" charset="0"/>
                <a:ea typeface="Amazon Ember Light" charset="0"/>
                <a:cs typeface="Amazon Ember Light" charset="0"/>
              </a:rPr>
              <a:t>      "Principal":"apigateway.amazonaws.com",</a:t>
            </a:r>
          </a:p>
          <a:p>
            <a:pPr rtl="0"/>
            <a:r>
              <a:rPr lang="pt-br" sz="1600">
                <a:latin typeface="Lucida Console" panose="020B0609040504020204" pitchFamily="49" charset="0"/>
                <a:ea typeface="Amazon Ember Light" charset="0"/>
                <a:cs typeface="Amazon Ember Light" charset="0"/>
              </a:rPr>
              <a:t>      "SourceArn":"  arn:aws:execute-api:aws-region:account_id:api_id/stage/method/api_specific_resource_path"</a:t>
            </a:r>
          </a:p>
          <a:p>
            <a:pPr rtl="0"/>
            <a:r>
              <a:rPr lang="pt-br" sz="1600">
                <a:latin typeface="Lucida Console" panose="020B0609040504020204" pitchFamily="49" charset="0"/>
                <a:ea typeface="Amazon Ember Light" charset="0"/>
                <a:cs typeface="Amazon Ember Light" charset="0"/>
              </a:rPr>
              <a:t>     }</a:t>
            </a:r>
          </a:p>
          <a:p>
            <a:pPr rtl="0"/>
            <a:r>
              <a:rPr lang="pt-br" sz="1600">
                <a:latin typeface="Lucida Console" panose="020B0609040504020204" pitchFamily="49" charset="0"/>
                <a:ea typeface="Amazon Ember Light" charset="0"/>
                <a:cs typeface="Amazon Ember Light" charset="0"/>
              </a:rPr>
              <a:t>}</a:t>
            </a:r>
          </a:p>
        </p:txBody>
      </p:sp>
      <p:sp>
        <p:nvSpPr>
          <p:cNvPr id="12" name="TextBox 11"/>
          <p:cNvSpPr txBox="1"/>
          <p:nvPr/>
        </p:nvSpPr>
        <p:spPr>
          <a:xfrm>
            <a:off x="496440" y="2201946"/>
            <a:ext cx="1604927"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Exemplo A</a:t>
            </a:r>
          </a:p>
        </p:txBody>
      </p:sp>
      <p:sp>
        <p:nvSpPr>
          <p:cNvPr id="13" name="TextBox 12"/>
          <p:cNvSpPr txBox="1"/>
          <p:nvPr/>
        </p:nvSpPr>
        <p:spPr>
          <a:xfrm>
            <a:off x="6012874" y="2201946"/>
            <a:ext cx="1595309"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Exemplo B</a:t>
            </a:r>
          </a:p>
        </p:txBody>
      </p:sp>
      <p:sp>
        <p:nvSpPr>
          <p:cNvPr id="5" name="Footer Placeholder 4"/>
          <p:cNvSpPr>
            <a:spLocks noGrp="1"/>
          </p:cNvSpPr>
          <p:nvPr>
            <p:ph type="ftr" sz="quarter" idx="3"/>
          </p:nvPr>
        </p:nvSpPr>
        <p:spPr>
          <a:xfrm>
            <a:off x="419100" y="6356350"/>
            <a:ext cx="4598377"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148684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lstStyle/>
          <a:p>
            <a:pPr rtl="0"/>
            <a:r>
              <a:rPr lang="pt-br" sz="3500" dirty="0"/>
              <a:t>Execução da função</a:t>
            </a:r>
          </a:p>
        </p:txBody>
      </p:sp>
      <p:sp>
        <p:nvSpPr>
          <p:cNvPr id="10" name="Content Placeholder 5"/>
          <p:cNvSpPr>
            <a:spLocks noGrp="1"/>
          </p:cNvSpPr>
          <p:nvPr>
            <p:ph idx="1"/>
          </p:nvPr>
        </p:nvSpPr>
        <p:spPr/>
        <p:txBody>
          <a:bodyPr rtlCol="0"/>
          <a:lstStyle/>
          <a:p>
            <a:pPr marL="0" indent="0" rtl="0">
              <a:buNone/>
            </a:pPr>
            <a:r>
              <a:rPr lang="pt-br" sz="2600" dirty="0"/>
              <a:t>Todas as chamadas são limitadas a 15 minutos (900 segundos) de tempo de execução. O tempo limite padrão é de três segundos, mas pode ser definido para qualquer valor entre um e 900 segundos.</a:t>
            </a:r>
          </a:p>
          <a:p>
            <a:pPr marL="0" indent="0" rtl="0">
              <a:buNone/>
            </a:pPr>
            <a:endParaRPr lang="en-US" sz="2600" dirty="0"/>
          </a:p>
          <a:p>
            <a:pPr marL="0" indent="0" rtl="0">
              <a:buNone/>
            </a:pPr>
            <a:r>
              <a:rPr lang="pt-br" sz="2600" dirty="0"/>
              <a:t>A duração é calculada do momento em que seu código começa a ser executado até ele retornar ou </a:t>
            </a:r>
            <a:r>
              <a:rPr lang="pt-br" sz="2600" dirty="0">
                <a:solidFill>
                  <a:srgbClr val="000000"/>
                </a:solidFill>
              </a:rPr>
              <a:t>encerrar</a:t>
            </a:r>
            <a:r>
              <a:rPr lang="pt-br" sz="2600" dirty="0"/>
              <a:t>, arredondando para os 100 milissegundos mais próximos.  </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33</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2304" y="4895849"/>
            <a:ext cx="1353484" cy="1688557"/>
          </a:xfrm>
          <a:prstGeom prst="rect">
            <a:avLst/>
          </a:prstGeom>
        </p:spPr>
      </p:pic>
      <p:sp>
        <p:nvSpPr>
          <p:cNvPr id="4" name="Footer Placeholder 3"/>
          <p:cNvSpPr>
            <a:spLocks noGrp="1"/>
          </p:cNvSpPr>
          <p:nvPr>
            <p:ph type="ftr" sz="quarter" idx="3"/>
          </p:nvPr>
        </p:nvSpPr>
        <p:spPr>
          <a:xfrm>
            <a:off x="419100" y="6356350"/>
            <a:ext cx="4528038"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169182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Programação de funções</a:t>
            </a:r>
          </a:p>
        </p:txBody>
      </p:sp>
      <p:sp>
        <p:nvSpPr>
          <p:cNvPr id="3" name="Content Placeholder 2"/>
          <p:cNvSpPr>
            <a:spLocks noGrp="1"/>
          </p:cNvSpPr>
          <p:nvPr>
            <p:ph idx="1"/>
          </p:nvPr>
        </p:nvSpPr>
        <p:spPr>
          <a:xfrm>
            <a:off x="419100" y="1528175"/>
            <a:ext cx="9966846" cy="3221246"/>
          </a:xfrm>
        </p:spPr>
        <p:txBody>
          <a:bodyPr rtlCol="0"/>
          <a:lstStyle/>
          <a:p>
            <a:pPr rtl="0"/>
            <a:r>
              <a:rPr lang="pt-br" sz="2600" dirty="0"/>
              <a:t>O AWS Lambda pode executar sua função do Lambda em uma programação regular.</a:t>
            </a:r>
          </a:p>
          <a:p>
            <a:pPr rtl="0"/>
            <a:endParaRPr lang="en-US" sz="2600" dirty="0"/>
          </a:p>
          <a:p>
            <a:pPr rtl="0"/>
            <a:r>
              <a:rPr lang="pt-br" sz="2600" dirty="0"/>
              <a:t>Ou, você pode especificar:</a:t>
            </a:r>
          </a:p>
          <a:p>
            <a:pPr lvl="1" rtl="0"/>
            <a:r>
              <a:rPr lang="pt-br" sz="2600" dirty="0"/>
              <a:t>Uma taxa fixa (por exemplo, executar a função Lambda a cada hora ou 15 minutos).</a:t>
            </a:r>
          </a:p>
          <a:p>
            <a:pPr lvl="1" rtl="0"/>
            <a:r>
              <a:rPr lang="pt-br" sz="2600" dirty="0"/>
              <a:t>Uma expressão cron.</a:t>
            </a:r>
          </a:p>
          <a:p>
            <a:pPr rtl="0"/>
            <a:endParaRPr lang="en-US" sz="2600"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34</a:t>
            </a:fld>
            <a:endParaRPr lang="en-US"/>
          </a:p>
        </p:txBody>
      </p:sp>
      <p:sp>
        <p:nvSpPr>
          <p:cNvPr id="5" name="Footer Placeholder 4"/>
          <p:cNvSpPr>
            <a:spLocks noGrp="1"/>
          </p:cNvSpPr>
          <p:nvPr>
            <p:ph type="ftr" sz="quarter" idx="3"/>
          </p:nvPr>
        </p:nvSpPr>
        <p:spPr>
          <a:xfrm>
            <a:off x="419100" y="6356350"/>
            <a:ext cx="5125915"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1075775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2378691" cy="474119"/>
          </a:xfrm>
        </p:spPr>
        <p:txBody>
          <a:bodyPr rtlCol="0"/>
          <a:lstStyle/>
          <a:p>
            <a:pPr rtl="0"/>
            <a:r>
              <a:rPr lang="pt-br" sz="3500" dirty="0"/>
              <a:t>Restrições</a:t>
            </a:r>
          </a:p>
        </p:txBody>
      </p:sp>
      <p:sp>
        <p:nvSpPr>
          <p:cNvPr id="10" name="Content Placeholder 5"/>
          <p:cNvSpPr>
            <a:spLocks noGrp="1"/>
          </p:cNvSpPr>
          <p:nvPr>
            <p:ph idx="1"/>
          </p:nvPr>
        </p:nvSpPr>
        <p:spPr/>
        <p:txBody>
          <a:bodyPr rtlCol="0">
            <a:normAutofit/>
          </a:bodyPr>
          <a:lstStyle/>
          <a:p>
            <a:pPr rtl="0"/>
            <a:r>
              <a:rPr lang="pt-br" dirty="0"/>
              <a:t>As conexões de rede de entrada são bloqueadas pelo AWS Lambda.</a:t>
            </a:r>
          </a:p>
          <a:p>
            <a:pPr rtl="0"/>
            <a:endParaRPr lang="en-US" dirty="0"/>
          </a:p>
          <a:p>
            <a:pPr rtl="0"/>
            <a:r>
              <a:rPr lang="pt-br" dirty="0"/>
              <a:t>Somente soquetes TCP/IP são suportados.</a:t>
            </a:r>
          </a:p>
          <a:p>
            <a:pPr rtl="0"/>
            <a:endParaRPr lang="en-US" dirty="0"/>
          </a:p>
          <a:p>
            <a:pPr rtl="0"/>
            <a:r>
              <a:rPr lang="pt-br" dirty="0">
                <a:solidFill>
                  <a:srgbClr val="000000"/>
                </a:solidFill>
              </a:rPr>
              <a:t>Chamadas</a:t>
            </a:r>
            <a:r>
              <a:rPr lang="pt-br" dirty="0"/>
              <a:t> de sistema ptrace (depuração) são restritas.</a:t>
            </a:r>
          </a:p>
          <a:p>
            <a:pPr rtl="0"/>
            <a:endParaRPr lang="en-US" dirty="0"/>
          </a:p>
          <a:p>
            <a:pPr rtl="0"/>
            <a:r>
              <a:rPr lang="pt-br" dirty="0"/>
              <a:t>O tráfego da porta 25 do TCP também é restrito como </a:t>
            </a:r>
            <a:br>
              <a:rPr lang="pt-BR" dirty="0"/>
            </a:br>
            <a:r>
              <a:rPr lang="pt-br" dirty="0"/>
              <a:t>uma medida antispam.</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35</a:t>
            </a:fld>
            <a:endParaRPr lang="en-US"/>
          </a:p>
        </p:txBody>
      </p:sp>
      <p:sp>
        <p:nvSpPr>
          <p:cNvPr id="4" name="Footer Placeholder 3"/>
          <p:cNvSpPr>
            <a:spLocks noGrp="1"/>
          </p:cNvSpPr>
          <p:nvPr>
            <p:ph type="ftr" sz="quarter" idx="3"/>
          </p:nvPr>
        </p:nvSpPr>
        <p:spPr>
          <a:xfrm>
            <a:off x="419100" y="6356350"/>
            <a:ext cx="5032131"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912660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48" y="365125"/>
            <a:ext cx="5094595" cy="474119"/>
          </a:xfrm>
        </p:spPr>
        <p:txBody>
          <a:bodyPr rtlCol="0"/>
          <a:lstStyle/>
          <a:p>
            <a:pPr rtl="0"/>
            <a:r>
              <a:rPr lang="pt-br" sz="3500" dirty="0"/>
              <a:t>Versionamento e aliases</a:t>
            </a:r>
          </a:p>
        </p:txBody>
      </p:sp>
      <p:sp>
        <p:nvSpPr>
          <p:cNvPr id="3" name="Content Placeholder 2"/>
          <p:cNvSpPr>
            <a:spLocks noGrp="1"/>
          </p:cNvSpPr>
          <p:nvPr>
            <p:ph idx="1"/>
          </p:nvPr>
        </p:nvSpPr>
        <p:spPr/>
        <p:txBody>
          <a:bodyPr rtlCol="0"/>
          <a:lstStyle/>
          <a:p>
            <a:pPr rtl="0"/>
            <a:r>
              <a:rPr lang="pt-br" dirty="0"/>
              <a:t>Versões são cópias imutáveis do código mais a configuração.</a:t>
            </a:r>
          </a:p>
          <a:p>
            <a:pPr rtl="0"/>
            <a:endParaRPr lang="en-US" dirty="0"/>
          </a:p>
          <a:p>
            <a:pPr rtl="0"/>
            <a:r>
              <a:rPr lang="pt-br" dirty="0"/>
              <a:t>Aliases são apontadores mutáveis para versões.</a:t>
            </a:r>
          </a:p>
          <a:p>
            <a:pPr rtl="0"/>
            <a:endParaRPr lang="en-US" dirty="0"/>
          </a:p>
          <a:p>
            <a:pPr rtl="0"/>
            <a:r>
              <a:rPr lang="pt-br" dirty="0"/>
              <a:t>O código e as configurações das funções somente podem ser alterados na versão não publicada de uma função.</a:t>
            </a:r>
            <a:br>
              <a:rPr lang="en-US" dirty="0"/>
            </a:br>
            <a:endParaRPr lang="en-US" dirty="0"/>
          </a:p>
          <a:p>
            <a:pPr rtl="0"/>
            <a:r>
              <a:rPr lang="pt-br" dirty="0"/>
              <a:t>Cada versão ou alias recebe seu próprio nome de recurso da Amazon</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36</a:t>
            </a:fld>
            <a:endParaRPr lang="en-US"/>
          </a:p>
        </p:txBody>
      </p:sp>
      <p:sp>
        <p:nvSpPr>
          <p:cNvPr id="5" name="Footer Placeholder 4"/>
          <p:cNvSpPr>
            <a:spLocks noGrp="1"/>
          </p:cNvSpPr>
          <p:nvPr>
            <p:ph type="ftr" sz="quarter" idx="3"/>
          </p:nvPr>
        </p:nvSpPr>
        <p:spPr>
          <a:xfrm>
            <a:off x="419100" y="6356350"/>
            <a:ext cx="4422531"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202479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p:cNvSpPr/>
          <p:nvPr/>
        </p:nvSpPr>
        <p:spPr>
          <a:xfrm>
            <a:off x="3602735" y="2598893"/>
            <a:ext cx="1919984" cy="774035"/>
          </a:xfrm>
          <a:prstGeom prst="rightArrow">
            <a:avLst/>
          </a:prstGeom>
          <a:solidFill>
            <a:schemeClr val="accent1">
              <a:lumMod val="20000"/>
              <a:lumOff val="80000"/>
            </a:schemeClr>
          </a:solidFill>
          <a:ln>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rtl="0"/>
            <a:r>
              <a:rPr lang="pt-br" sz="2400" dirty="0">
                <a:latin typeface="Amazon Ember Light" charset="0"/>
                <a:ea typeface="Amazon Ember Light" charset="0"/>
                <a:cs typeface="Amazon Ember Light" charset="0"/>
              </a:rPr>
              <a:t>Publicar</a:t>
            </a:r>
          </a:p>
        </p:txBody>
      </p:sp>
      <p:sp>
        <p:nvSpPr>
          <p:cNvPr id="13" name="TextBox 12"/>
          <p:cNvSpPr txBox="1"/>
          <p:nvPr/>
        </p:nvSpPr>
        <p:spPr>
          <a:xfrm>
            <a:off x="155826" y="4860992"/>
            <a:ext cx="4214189" cy="984885"/>
          </a:xfrm>
          <a:prstGeom prst="rect">
            <a:avLst/>
          </a:prstGeom>
          <a:noFill/>
        </p:spPr>
        <p:txBody>
          <a:bodyPr wrap="square" lIns="0" tIns="0" rIns="0" bIns="0" rtlCol="0">
            <a:spAutoFit/>
          </a:bodyPr>
          <a:lstStyle/>
          <a:p>
            <a:pPr algn="ctr" rtl="0"/>
            <a:r>
              <a:rPr lang="pt-br" sz="1600" dirty="0">
                <a:latin typeface="Amazon Ember Light" charset="0"/>
                <a:ea typeface="Amazon Ember Light" charset="0"/>
                <a:cs typeface="Amazon Ember Light" charset="0"/>
              </a:rPr>
              <a:t>Função do Lambda </a:t>
            </a:r>
          </a:p>
          <a:p>
            <a:pPr algn="ctr" rtl="0"/>
            <a:r>
              <a:rPr lang="pt-br" sz="1600" dirty="0">
                <a:latin typeface="Amazon Ember Light" charset="0"/>
                <a:ea typeface="Amazon Ember Light" charset="0"/>
                <a:cs typeface="Amazon Ember Light" charset="0"/>
              </a:rPr>
              <a:t>DEV alias</a:t>
            </a:r>
          </a:p>
          <a:p>
            <a:pPr algn="ctr" rtl="0"/>
            <a:r>
              <a:rPr lang="pt-br" sz="1600" dirty="0">
                <a:latin typeface="Lucida Console" panose="020B0609040504020204" pitchFamily="49" charset="0"/>
                <a:ea typeface="Amazon Ember Light" charset="0"/>
                <a:cs typeface="Amazon Ember Light" charset="0"/>
              </a:rPr>
              <a:t>arn:aws:lambda:aws-region:acct-id:function:helloworld:DEV</a:t>
            </a:r>
          </a:p>
        </p:txBody>
      </p:sp>
      <p:cxnSp>
        <p:nvCxnSpPr>
          <p:cNvPr id="17" name="Straight Arrow Connector 16"/>
          <p:cNvCxnSpPr>
            <a:stCxn id="26" idx="0"/>
            <a:endCxn id="19" idx="2"/>
          </p:cNvCxnSpPr>
          <p:nvPr/>
        </p:nvCxnSpPr>
        <p:spPr>
          <a:xfrm flipV="1">
            <a:off x="2262920" y="3411106"/>
            <a:ext cx="0" cy="642376"/>
          </a:xfrm>
          <a:prstGeom prst="straightConnector1">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7" idx="0"/>
            <a:endCxn id="25" idx="2"/>
          </p:cNvCxnSpPr>
          <p:nvPr/>
        </p:nvCxnSpPr>
        <p:spPr>
          <a:xfrm flipV="1">
            <a:off x="6862534" y="3426486"/>
            <a:ext cx="0" cy="626996"/>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755440" y="4860992"/>
            <a:ext cx="4214189" cy="984885"/>
          </a:xfrm>
          <a:prstGeom prst="rect">
            <a:avLst/>
          </a:prstGeom>
          <a:noFill/>
        </p:spPr>
        <p:txBody>
          <a:bodyPr wrap="square" lIns="0" tIns="0" rIns="0" bIns="0" rtlCol="0">
            <a:spAutoFit/>
          </a:bodyPr>
          <a:lstStyle/>
          <a:p>
            <a:pPr algn="ctr" rtl="0"/>
            <a:r>
              <a:rPr lang="pt-br" sz="1600">
                <a:latin typeface="Amazon Ember Light" charset="0"/>
                <a:ea typeface="Amazon Ember Light" charset="0"/>
                <a:cs typeface="Amazon Ember Light" charset="0"/>
              </a:rPr>
              <a:t>Função do Lambda </a:t>
            </a:r>
          </a:p>
          <a:p>
            <a:pPr algn="ctr" rtl="0"/>
            <a:r>
              <a:rPr lang="pt-br" sz="1600">
                <a:solidFill>
                  <a:srgbClr val="000000"/>
                </a:solidFill>
                <a:latin typeface="Amazon Ember Light" charset="0"/>
                <a:ea typeface="Amazon Ember Light" charset="0"/>
                <a:cs typeface="Amazon Ember Light" charset="0"/>
              </a:rPr>
              <a:t>BETA</a:t>
            </a:r>
            <a:r>
              <a:rPr lang="pt-br" sz="1600">
                <a:latin typeface="Amazon Ember Light" charset="0"/>
                <a:ea typeface="Amazon Ember Light" charset="0"/>
                <a:cs typeface="Amazon Ember Light" charset="0"/>
              </a:rPr>
              <a:t> alias</a:t>
            </a:r>
          </a:p>
          <a:p>
            <a:pPr algn="ctr" rtl="0"/>
            <a:r>
              <a:rPr lang="pt-br" sz="1600">
                <a:latin typeface="Lucida Console" panose="020B0609040504020204" pitchFamily="49" charset="0"/>
                <a:ea typeface="Amazon Ember Light" charset="0"/>
                <a:cs typeface="Amazon Ember Light" charset="0"/>
              </a:rPr>
              <a:t>arn:aws:lambda:aws-region:acct-id:function:helloworld:BETA</a:t>
            </a:r>
          </a:p>
        </p:txBody>
      </p:sp>
      <p:sp>
        <p:nvSpPr>
          <p:cNvPr id="21" name="TextBox 20"/>
          <p:cNvSpPr txBox="1"/>
          <p:nvPr/>
        </p:nvSpPr>
        <p:spPr>
          <a:xfrm>
            <a:off x="7795438" y="3911789"/>
            <a:ext cx="4214189" cy="984885"/>
          </a:xfrm>
          <a:prstGeom prst="rect">
            <a:avLst/>
          </a:prstGeom>
          <a:noFill/>
        </p:spPr>
        <p:txBody>
          <a:bodyPr wrap="square" lIns="0" tIns="0" rIns="0" bIns="0" rtlCol="0">
            <a:spAutoFit/>
          </a:bodyPr>
          <a:lstStyle/>
          <a:p>
            <a:pPr algn="ctr" rtl="0"/>
            <a:r>
              <a:rPr lang="pt-br" sz="1600">
                <a:latin typeface="Amazon Ember Light" charset="0"/>
                <a:ea typeface="Amazon Ember Light" charset="0"/>
                <a:cs typeface="Amazon Ember Light" charset="0"/>
              </a:rPr>
              <a:t>Função do Lambda </a:t>
            </a:r>
          </a:p>
          <a:p>
            <a:pPr algn="ctr" rtl="0"/>
            <a:r>
              <a:rPr lang="pt-br" sz="1600">
                <a:latin typeface="Amazon Ember Light" charset="0"/>
                <a:ea typeface="Amazon Ember Light" charset="0"/>
                <a:cs typeface="Amazon Ember Light" charset="0"/>
              </a:rPr>
              <a:t>PROD alias</a:t>
            </a:r>
          </a:p>
          <a:p>
            <a:pPr algn="ctr" rtl="0"/>
            <a:r>
              <a:rPr lang="pt-br" sz="1600">
                <a:latin typeface="Lucida Console" panose="020B0609040504020204" pitchFamily="49" charset="0"/>
                <a:ea typeface="Amazon Ember Light" charset="0"/>
                <a:cs typeface="Amazon Ember Light" charset="0"/>
              </a:rPr>
              <a:t>arn:aws:lambda:aws-region:acct-id:function:helloworld:PROD</a:t>
            </a:r>
          </a:p>
        </p:txBody>
      </p:sp>
      <p:sp>
        <p:nvSpPr>
          <p:cNvPr id="22" name="TextBox 21"/>
          <p:cNvSpPr txBox="1"/>
          <p:nvPr/>
        </p:nvSpPr>
        <p:spPr>
          <a:xfrm>
            <a:off x="270614" y="1371038"/>
            <a:ext cx="4032427" cy="984885"/>
          </a:xfrm>
          <a:prstGeom prst="rect">
            <a:avLst/>
          </a:prstGeom>
          <a:noFill/>
        </p:spPr>
        <p:txBody>
          <a:bodyPr wrap="square" lIns="0" tIns="0" rIns="0" bIns="0" rtlCol="0">
            <a:spAutoFit/>
          </a:bodyPr>
          <a:lstStyle/>
          <a:p>
            <a:pPr algn="ctr" rtl="0"/>
            <a:r>
              <a:rPr lang="pt-br" sz="1600" dirty="0">
                <a:latin typeface="Amazon Ember Light" charset="0"/>
                <a:ea typeface="Amazon Ember Light" charset="0"/>
                <a:cs typeface="Amazon Ember Light" charset="0"/>
              </a:rPr>
              <a:t>Função do Lambda </a:t>
            </a:r>
          </a:p>
          <a:p>
            <a:pPr algn="ctr" rtl="0"/>
            <a:r>
              <a:rPr lang="pt-br" sz="1600" dirty="0">
                <a:latin typeface="Amazon Ember Light" charset="0"/>
                <a:ea typeface="Amazon Ember Light" charset="0"/>
                <a:cs typeface="Amazon Ember Light" charset="0"/>
              </a:rPr>
              <a:t>Version $LATEST</a:t>
            </a:r>
          </a:p>
          <a:p>
            <a:pPr algn="ctr" rtl="0"/>
            <a:r>
              <a:rPr lang="pt-br" sz="1600" dirty="0">
                <a:latin typeface="Lucida Console" panose="020B0609040504020204" pitchFamily="49" charset="0"/>
                <a:ea typeface="Amazon Ember Light" charset="0"/>
                <a:cs typeface="Amazon Ember Light" charset="0"/>
              </a:rPr>
              <a:t>arn:aws:lambda:aws-region:acct-id:function:helloworld:$LATEST</a:t>
            </a:r>
          </a:p>
        </p:txBody>
      </p:sp>
      <p:sp>
        <p:nvSpPr>
          <p:cNvPr id="23" name="TextBox 22"/>
          <p:cNvSpPr txBox="1"/>
          <p:nvPr/>
        </p:nvSpPr>
        <p:spPr>
          <a:xfrm>
            <a:off x="4895934" y="1376791"/>
            <a:ext cx="3933199" cy="984885"/>
          </a:xfrm>
          <a:prstGeom prst="rect">
            <a:avLst/>
          </a:prstGeom>
          <a:noFill/>
        </p:spPr>
        <p:txBody>
          <a:bodyPr wrap="square" lIns="0" tIns="0" rIns="0" bIns="0" rtlCol="0">
            <a:spAutoFit/>
          </a:bodyPr>
          <a:lstStyle/>
          <a:p>
            <a:pPr algn="ctr" rtl="0"/>
            <a:r>
              <a:rPr lang="pt-br" sz="1600" dirty="0">
                <a:latin typeface="Amazon Ember Light" charset="0"/>
                <a:ea typeface="Amazon Ember Light" charset="0"/>
                <a:cs typeface="Amazon Ember Light" charset="0"/>
              </a:rPr>
              <a:t>Função do Lambda </a:t>
            </a:r>
          </a:p>
          <a:p>
            <a:pPr algn="ctr" rtl="0"/>
            <a:r>
              <a:rPr lang="pt-br" sz="1600" dirty="0">
                <a:latin typeface="Amazon Ember Light" charset="0"/>
                <a:ea typeface="Amazon Ember Light" charset="0"/>
                <a:cs typeface="Amazon Ember Light" charset="0"/>
              </a:rPr>
              <a:t>Version 1</a:t>
            </a:r>
          </a:p>
          <a:p>
            <a:pPr algn="ctr" rtl="0"/>
            <a:r>
              <a:rPr lang="pt-br" sz="1600" dirty="0">
                <a:latin typeface="Lucida Console" panose="020B0609040504020204" pitchFamily="49" charset="0"/>
                <a:ea typeface="Amazon Ember Light" charset="0"/>
                <a:cs typeface="Amazon Ember Light" charset="0"/>
              </a:rPr>
              <a:t>arn:aws:lambda:aws-region:acct-id:function:helloworld:1</a:t>
            </a:r>
          </a:p>
        </p:txBody>
      </p:sp>
      <p:cxnSp>
        <p:nvCxnSpPr>
          <p:cNvPr id="28" name="Elbow Connector 27"/>
          <p:cNvCxnSpPr>
            <a:stCxn id="29" idx="0"/>
            <a:endCxn id="25" idx="3"/>
          </p:cNvCxnSpPr>
          <p:nvPr/>
        </p:nvCxnSpPr>
        <p:spPr>
          <a:xfrm rot="16200000" flipV="1">
            <a:off x="8546884" y="1742136"/>
            <a:ext cx="128502" cy="2582801"/>
          </a:xfrm>
          <a:prstGeom prst="bentConnector2">
            <a:avLst/>
          </a:prstGeom>
          <a:ln w="12700">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
        <p:nvSpPr>
          <p:cNvPr id="24" name="Title 1"/>
          <p:cNvSpPr>
            <a:spLocks noGrp="1"/>
          </p:cNvSpPr>
          <p:nvPr>
            <p:ph type="title"/>
          </p:nvPr>
        </p:nvSpPr>
        <p:spPr>
          <a:xfrm>
            <a:off x="419100" y="365125"/>
            <a:ext cx="7005282" cy="474119"/>
          </a:xfrm>
        </p:spPr>
        <p:txBody>
          <a:bodyPr rtlCol="0"/>
          <a:lstStyle/>
          <a:p>
            <a:pPr rtl="0"/>
            <a:r>
              <a:rPr lang="pt-br" sz="3500" dirty="0"/>
              <a:t>Versionamento e aliases: Exemplo</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37</a:t>
            </a:fld>
            <a:endParaRPr lang="en-US"/>
          </a:p>
        </p:txBody>
      </p:sp>
      <p:sp>
        <p:nvSpPr>
          <p:cNvPr id="3" name="Footer Placeholder 2"/>
          <p:cNvSpPr>
            <a:spLocks noGrp="1"/>
          </p:cNvSpPr>
          <p:nvPr>
            <p:ph type="ftr" sz="quarter" idx="3"/>
          </p:nvPr>
        </p:nvSpPr>
        <p:spPr>
          <a:xfrm>
            <a:off x="419100" y="6356350"/>
            <a:ext cx="4434254" cy="365125"/>
          </a:xfrm>
        </p:spPr>
        <p:txBody>
          <a:bodyPr rtlCol="0"/>
          <a:lstStyle/>
          <a:p>
            <a:pPr rtl="0"/>
            <a:r>
              <a:rPr lang="pt-br" dirty="0"/>
              <a:t>© 2020, Amazon Web Services, Inc. ou suas afiliadas. Todos os direitos reservados.</a:t>
            </a:r>
          </a:p>
        </p:txBody>
      </p:sp>
      <p:pic>
        <p:nvPicPr>
          <p:cNvPr id="19"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1805720" y="2496706"/>
            <a:ext cx="914400" cy="914400"/>
          </a:xfrm>
          <a:prstGeom prst="rect">
            <a:avLst/>
          </a:prstGeom>
        </p:spPr>
      </p:pic>
      <p:pic>
        <p:nvPicPr>
          <p:cNvPr id="25"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6405334" y="2512086"/>
            <a:ext cx="914400" cy="914400"/>
          </a:xfrm>
          <a:prstGeom prst="rect">
            <a:avLst/>
          </a:prstGeom>
        </p:spPr>
      </p:pic>
      <p:pic>
        <p:nvPicPr>
          <p:cNvPr id="26" name="Graphic 39">
            <a:extLst>
              <a:ext uri="{FF2B5EF4-FFF2-40B4-BE49-F238E27FC236}">
                <a16:creationId xmlns:a16="http://schemas.microsoft.com/office/drawing/2014/main" id="{6FA71975-EA2D-784E-8A28-738A17320E91}"/>
              </a:ext>
            </a:extLst>
          </p:cNvPr>
          <p:cNvPicPr>
            <a:picLocks noChangeAspect="1"/>
          </p:cNvPicPr>
          <p:nvPr/>
        </p:nvPicPr>
        <p:blipFill>
          <a:blip r:embed="rId5"/>
          <a:stretch>
            <a:fillRect/>
          </a:stretch>
        </p:blipFill>
        <p:spPr>
          <a:xfrm>
            <a:off x="1920020" y="4053482"/>
            <a:ext cx="685800" cy="685800"/>
          </a:xfrm>
          <a:prstGeom prst="rect">
            <a:avLst/>
          </a:prstGeom>
        </p:spPr>
      </p:pic>
      <p:pic>
        <p:nvPicPr>
          <p:cNvPr id="27" name="Graphic 39">
            <a:extLst>
              <a:ext uri="{FF2B5EF4-FFF2-40B4-BE49-F238E27FC236}">
                <a16:creationId xmlns:a16="http://schemas.microsoft.com/office/drawing/2014/main" id="{6FA71975-EA2D-784E-8A28-738A17320E91}"/>
              </a:ext>
            </a:extLst>
          </p:cNvPr>
          <p:cNvPicPr>
            <a:picLocks noChangeAspect="1"/>
          </p:cNvPicPr>
          <p:nvPr/>
        </p:nvPicPr>
        <p:blipFill>
          <a:blip r:embed="rId5"/>
          <a:stretch>
            <a:fillRect/>
          </a:stretch>
        </p:blipFill>
        <p:spPr>
          <a:xfrm>
            <a:off x="6519634" y="4053482"/>
            <a:ext cx="685800" cy="685800"/>
          </a:xfrm>
          <a:prstGeom prst="rect">
            <a:avLst/>
          </a:prstGeom>
        </p:spPr>
      </p:pic>
      <p:pic>
        <p:nvPicPr>
          <p:cNvPr id="29" name="Graphic 39">
            <a:extLst>
              <a:ext uri="{FF2B5EF4-FFF2-40B4-BE49-F238E27FC236}">
                <a16:creationId xmlns:a16="http://schemas.microsoft.com/office/drawing/2014/main" id="{6FA71975-EA2D-784E-8A28-738A17320E91}"/>
              </a:ext>
            </a:extLst>
          </p:cNvPr>
          <p:cNvPicPr>
            <a:picLocks noChangeAspect="1"/>
          </p:cNvPicPr>
          <p:nvPr/>
        </p:nvPicPr>
        <p:blipFill>
          <a:blip r:embed="rId5"/>
          <a:stretch>
            <a:fillRect/>
          </a:stretch>
        </p:blipFill>
        <p:spPr>
          <a:xfrm>
            <a:off x="9559635" y="3097788"/>
            <a:ext cx="685800" cy="685800"/>
          </a:xfrm>
          <a:prstGeom prst="rect">
            <a:avLst/>
          </a:prstGeom>
        </p:spPr>
      </p:pic>
    </p:spTree>
    <p:custDataLst>
      <p:tags r:id="rId1"/>
    </p:custDataLst>
    <p:extLst>
      <p:ext uri="{BB962C8B-B14F-4D97-AF65-F5344CB8AC3E}">
        <p14:creationId xmlns:p14="http://schemas.microsoft.com/office/powerpoint/2010/main" val="270286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20" grpId="0"/>
      <p:bldP spid="21" grpId="0"/>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Camadas do Lambda</a:t>
            </a:r>
          </a:p>
        </p:txBody>
      </p:sp>
      <p:sp>
        <p:nvSpPr>
          <p:cNvPr id="3" name="Content Placeholder 2"/>
          <p:cNvSpPr>
            <a:spLocks noGrp="1"/>
          </p:cNvSpPr>
          <p:nvPr>
            <p:ph idx="1"/>
          </p:nvPr>
        </p:nvSpPr>
        <p:spPr/>
        <p:txBody>
          <a:bodyPr rtlCol="0">
            <a:normAutofit/>
          </a:bodyPr>
          <a:lstStyle/>
          <a:p>
            <a:pPr marL="0" indent="0" rtl="0">
              <a:buNone/>
            </a:pPr>
            <a:r>
              <a:rPr lang="pt-br">
                <a:ea typeface="Amazon Ember" panose="02000000000000000000" pitchFamily="2" charset="0"/>
              </a:rPr>
              <a:t>Gerencie centralmente o código e os dados que são compartilhados entre múltiplas </a:t>
            </a:r>
            <a:r>
              <a:rPr lang="pt-br">
                <a:solidFill>
                  <a:srgbClr val="000000"/>
                </a:solidFill>
                <a:ea typeface="Amazon Ember" panose="02000000000000000000" pitchFamily="2" charset="0"/>
              </a:rPr>
              <a:t>funções.</a:t>
            </a:r>
            <a:br>
              <a:rPr lang="en-US">
                <a:solidFill>
                  <a:srgbClr val="000000"/>
                </a:solidFill>
                <a:ea typeface="Amazon Ember" panose="02000000000000000000" pitchFamily="2" charset="0"/>
              </a:rPr>
            </a:br>
            <a:endParaRPr lang="en-US"/>
          </a:p>
          <a:p>
            <a:pPr rtl="0"/>
            <a:r>
              <a:rPr lang="pt-br"/>
              <a:t>Reduza </a:t>
            </a:r>
            <a:r>
              <a:rPr lang="pt-br">
                <a:solidFill>
                  <a:srgbClr val="000000"/>
                </a:solidFill>
              </a:rPr>
              <a:t>o tamanho</a:t>
            </a:r>
            <a:r>
              <a:rPr lang="pt-br"/>
              <a:t> das </a:t>
            </a:r>
            <a:r>
              <a:rPr lang="pt-br">
                <a:solidFill>
                  <a:srgbClr val="000000"/>
                </a:solidFill>
              </a:rPr>
              <a:t>implantações</a:t>
            </a:r>
            <a:endParaRPr lang="en-US">
              <a:solidFill>
                <a:srgbClr val="000000"/>
              </a:solidFill>
              <a:latin typeface="Amazon Ember Light" panose="020B0403020204020204"/>
            </a:endParaRPr>
          </a:p>
          <a:p>
            <a:pPr rtl="0"/>
            <a:r>
              <a:rPr lang="pt-br"/>
              <a:t>Acelere as </a:t>
            </a:r>
            <a:r>
              <a:rPr lang="pt-br">
                <a:solidFill>
                  <a:srgbClr val="000000"/>
                </a:solidFill>
              </a:rPr>
              <a:t>implantações</a:t>
            </a:r>
            <a:endParaRPr lang="en-US">
              <a:solidFill>
                <a:srgbClr val="000000"/>
              </a:solidFill>
              <a:latin typeface="Amazon Ember Light" panose="020B0403020204020204"/>
            </a:endParaRPr>
          </a:p>
          <a:p>
            <a:pPr rtl="0"/>
            <a:r>
              <a:rPr lang="pt-br"/>
              <a:t>Limites:</a:t>
            </a:r>
          </a:p>
          <a:p>
            <a:pPr lvl="1" rtl="0"/>
            <a:r>
              <a:rPr lang="pt-br">
                <a:solidFill>
                  <a:srgbClr val="000000"/>
                </a:solidFill>
              </a:rPr>
              <a:t>Tamanho do pacote descompactado de 250 Mb</a:t>
            </a:r>
            <a:endParaRPr lang="en-US"/>
          </a:p>
          <a:p>
            <a:pPr lvl="1" rtl="0"/>
            <a:r>
              <a:rPr lang="pt-br"/>
              <a:t>5 Camadas </a:t>
            </a:r>
          </a:p>
          <a:p>
            <a:pPr rtl="0"/>
            <a:endParaRPr lang="en-US"/>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38</a:t>
            </a:fld>
            <a:endParaRPr lang="en-US"/>
          </a:p>
        </p:txBody>
      </p:sp>
      <p:sp>
        <p:nvSpPr>
          <p:cNvPr id="5" name="Footer Placeholder 4"/>
          <p:cNvSpPr>
            <a:spLocks noGrp="1"/>
          </p:cNvSpPr>
          <p:nvPr>
            <p:ph type="ftr" sz="quarter" idx="3"/>
          </p:nvPr>
        </p:nvSpPr>
        <p:spPr>
          <a:xfrm>
            <a:off x="419100" y="6356350"/>
            <a:ext cx="4598377" cy="365125"/>
          </a:xfrm>
        </p:spPr>
        <p:txBody>
          <a:bodyPr rtlCol="0"/>
          <a:lstStyle/>
          <a:p>
            <a:pPr rtl="0"/>
            <a:r>
              <a:rPr lang="pt-br" dirty="0"/>
              <a:t>© 2020, Amazon Web Services, Inc. ou suas afiliadas. Todos os direitos reservados.</a:t>
            </a:r>
          </a:p>
        </p:txBody>
      </p:sp>
      <p:sp>
        <p:nvSpPr>
          <p:cNvPr id="8" name="TextBox 7">
            <a:extLst>
              <a:ext uri="{FF2B5EF4-FFF2-40B4-BE49-F238E27FC236}">
                <a16:creationId xmlns:a16="http://schemas.microsoft.com/office/drawing/2014/main" id="{D3E236A4-8A7D-6045-823A-DC0FA75DCAFB}"/>
              </a:ext>
            </a:extLst>
          </p:cNvPr>
          <p:cNvSpPr txBox="1"/>
          <p:nvPr/>
        </p:nvSpPr>
        <p:spPr>
          <a:xfrm>
            <a:off x="7616620" y="4708189"/>
            <a:ext cx="2301904" cy="400110"/>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AWS Lambda</a:t>
            </a:r>
          </a:p>
        </p:txBody>
      </p:sp>
      <p:pic>
        <p:nvPicPr>
          <p:cNvPr id="9" name="Graphic 43">
            <a:extLst>
              <a:ext uri="{FF2B5EF4-FFF2-40B4-BE49-F238E27FC236}">
                <a16:creationId xmlns:a16="http://schemas.microsoft.com/office/drawing/2014/main" id="{49BFD3E4-C3C7-C84A-A0A2-EF5E2E8D06DC}"/>
              </a:ext>
            </a:extLst>
          </p:cNvPr>
          <p:cNvPicPr>
            <a:picLocks noChangeAspect="1"/>
          </p:cNvPicPr>
          <p:nvPr/>
        </p:nvPicPr>
        <p:blipFill>
          <a:blip r:embed="rId4"/>
          <a:stretch>
            <a:fillRect/>
          </a:stretch>
        </p:blipFill>
        <p:spPr>
          <a:xfrm>
            <a:off x="8081772" y="3186002"/>
            <a:ext cx="1371600" cy="1371600"/>
          </a:xfrm>
          <a:prstGeom prst="rect">
            <a:avLst/>
          </a:prstGeom>
        </p:spPr>
      </p:pic>
    </p:spTree>
    <p:custDataLst>
      <p:tags r:id="rId1"/>
    </p:custDataLst>
    <p:extLst>
      <p:ext uri="{BB962C8B-B14F-4D97-AF65-F5344CB8AC3E}">
        <p14:creationId xmlns:p14="http://schemas.microsoft.com/office/powerpoint/2010/main" val="3534968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56" y="3009034"/>
            <a:ext cx="11353800" cy="839930"/>
          </a:xfrm>
        </p:spPr>
        <p:txBody>
          <a:bodyPr rtlCol="0">
            <a:noAutofit/>
          </a:bodyPr>
          <a:lstStyle/>
          <a:p>
            <a:pPr rtl="0"/>
            <a:r>
              <a:rPr lang="pt-br" dirty="0">
                <a:solidFill>
                  <a:srgbClr val="FFFFFF"/>
                </a:solidFill>
              </a:rPr>
              <a:t>Casos</a:t>
            </a:r>
            <a:r>
              <a:rPr lang="pt-br" dirty="0"/>
              <a:t> de uso</a:t>
            </a:r>
            <a:endParaRPr lang="en-US" dirty="0">
              <a:solidFill>
                <a:srgbClr val="FFFFFF"/>
              </a:solidFill>
              <a:latin typeface="Amazon Ember Light" panose="020B0403020204020204"/>
            </a:endParaRP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39</a:t>
            </a:fld>
            <a:endParaRPr lang="en-US"/>
          </a:p>
        </p:txBody>
      </p:sp>
      <p:sp>
        <p:nvSpPr>
          <p:cNvPr id="5" name="Footer Placeholder 4"/>
          <p:cNvSpPr>
            <a:spLocks noGrp="1"/>
          </p:cNvSpPr>
          <p:nvPr>
            <p:ph type="ftr" sz="quarter" idx="3"/>
          </p:nvPr>
        </p:nvSpPr>
        <p:spPr>
          <a:xfrm>
            <a:off x="419100" y="6356350"/>
            <a:ext cx="5407269"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363182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51477"/>
            <a:ext cx="9034272" cy="474119"/>
          </a:xfrm>
        </p:spPr>
        <p:txBody>
          <a:bodyPr rtlCol="0"/>
          <a:lstStyle/>
          <a:p>
            <a:pPr rtl="0"/>
            <a:r>
              <a:rPr lang="pt-br" sz="3500" dirty="0"/>
              <a:t>O que é a computação sem servidor?</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a:t>
            </a:fld>
            <a:endParaRPr lang="en-US"/>
          </a:p>
        </p:txBody>
      </p:sp>
      <p:sp>
        <p:nvSpPr>
          <p:cNvPr id="8" name="Rounded Rectangle 7"/>
          <p:cNvSpPr/>
          <p:nvPr/>
        </p:nvSpPr>
        <p:spPr>
          <a:xfrm>
            <a:off x="238540" y="1503673"/>
            <a:ext cx="5652974" cy="4852677"/>
          </a:xfrm>
          <a:prstGeom prst="roundRect">
            <a:avLst>
              <a:gd name="adj" fmla="val 0"/>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tIns="182880" rtlCol="0" anchor="t"/>
          <a:lstStyle/>
          <a:p>
            <a:pPr marL="380990" indent="-380990" rtl="0">
              <a:spcBef>
                <a:spcPct val="0"/>
              </a:spcBef>
              <a:buFont typeface="Arial"/>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4488" indent="-344488" rtl="0">
              <a:lnSpc>
                <a:spcPct val="90000"/>
              </a:lnSpc>
              <a:spcBef>
                <a:spcPts val="1000"/>
              </a:spcBef>
              <a:buFont typeface="Arial" panose="020B0604020202020204" pitchFamily="34" charset="0"/>
              <a:buChar char="•"/>
            </a:pPr>
            <a:r>
              <a:rPr lang="pt-br" sz="2000" dirty="0">
                <a:solidFill>
                  <a:schemeClr val="tx1"/>
                </a:solidFill>
                <a:latin typeface="Amazon Ember Light" charset="0"/>
                <a:ea typeface="Amazon Ember Light" charset="0"/>
                <a:cs typeface="Amazon Ember Light" charset="0"/>
              </a:rPr>
              <a:t>Provisionar uma instância</a:t>
            </a:r>
          </a:p>
          <a:p>
            <a:pPr marL="344488" indent="-344488" rtl="0">
              <a:lnSpc>
                <a:spcPct val="90000"/>
              </a:lnSpc>
              <a:spcBef>
                <a:spcPts val="1000"/>
              </a:spcBef>
              <a:buFont typeface="Arial" panose="020B0604020202020204" pitchFamily="34" charset="0"/>
              <a:buChar char="•"/>
            </a:pPr>
            <a:r>
              <a:rPr lang="pt-br" sz="2000" dirty="0">
                <a:solidFill>
                  <a:schemeClr val="tx1"/>
                </a:solidFill>
                <a:latin typeface="Amazon Ember Light" charset="0"/>
                <a:ea typeface="Amazon Ember Light" charset="0"/>
                <a:cs typeface="Amazon Ember Light" charset="0"/>
              </a:rPr>
              <a:t>Atualizar o </a:t>
            </a:r>
            <a:r>
              <a:rPr lang="pt-br" sz="2000" dirty="0">
                <a:solidFill>
                  <a:srgbClr val="000000"/>
                </a:solidFill>
                <a:latin typeface="Amazon Ember Light" charset="0"/>
                <a:ea typeface="Amazon Ember Light" charset="0"/>
                <a:cs typeface="Amazon Ember Light" charset="0"/>
              </a:rPr>
              <a:t>sistema operacional</a:t>
            </a:r>
            <a:endParaRPr lang="en-US" sz="2000" dirty="0">
              <a:solidFill>
                <a:srgbClr val="000000"/>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2000" dirty="0">
                <a:solidFill>
                  <a:schemeClr val="tx1"/>
                </a:solidFill>
                <a:latin typeface="Amazon Ember Light" charset="0"/>
                <a:ea typeface="Amazon Ember Light" charset="0"/>
                <a:cs typeface="Amazon Ember Light" charset="0"/>
              </a:rPr>
              <a:t>Instalar </a:t>
            </a:r>
            <a:r>
              <a:rPr lang="pt-br" sz="2000" dirty="0">
                <a:solidFill>
                  <a:srgbClr val="000000"/>
                </a:solidFill>
                <a:latin typeface="Amazon Ember Light" charset="0"/>
                <a:ea typeface="Amazon Ember Light" charset="0"/>
                <a:cs typeface="Amazon Ember Light" charset="0"/>
              </a:rPr>
              <a:t>plataforma de aplicações</a:t>
            </a:r>
            <a:endParaRPr lang="en-US" sz="2000" dirty="0">
              <a:solidFill>
                <a:srgbClr val="000000"/>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2000" dirty="0">
                <a:solidFill>
                  <a:schemeClr val="tx1"/>
                </a:solidFill>
                <a:latin typeface="Amazon Ember Light" charset="0"/>
                <a:ea typeface="Amazon Ember Light" charset="0"/>
                <a:cs typeface="Amazon Ember Light" charset="0"/>
              </a:rPr>
              <a:t>Criar e implementar</a:t>
            </a:r>
            <a:r>
              <a:rPr lang="pt-br" sz="2000" dirty="0">
                <a:solidFill>
                  <a:srgbClr val="000000"/>
                </a:solidFill>
                <a:latin typeface="Amazon Ember Light" charset="0"/>
                <a:ea typeface="Amazon Ember Light" charset="0"/>
                <a:cs typeface="Amazon Ember Light" charset="0"/>
              </a:rPr>
              <a:t>aplicações</a:t>
            </a:r>
            <a:endParaRPr lang="en-US" sz="2000" dirty="0">
              <a:solidFill>
                <a:srgbClr val="000000"/>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2000" dirty="0">
                <a:solidFill>
                  <a:schemeClr val="tx1"/>
                </a:solidFill>
                <a:latin typeface="Amazon Ember Light" charset="0"/>
                <a:ea typeface="Amazon Ember Light" charset="0"/>
                <a:cs typeface="Amazon Ember Light" charset="0"/>
              </a:rPr>
              <a:t>Configurar o </a:t>
            </a:r>
            <a:r>
              <a:rPr lang="pt-br" sz="2000" dirty="0">
                <a:solidFill>
                  <a:srgbClr val="000000"/>
                </a:solidFill>
                <a:latin typeface="Amazon Ember Light" charset="0"/>
                <a:ea typeface="Amazon Ember Light" charset="0"/>
                <a:cs typeface="Amazon Ember Light" charset="0"/>
              </a:rPr>
              <a:t>auto scaling</a:t>
            </a:r>
            <a:r>
              <a:rPr lang="pt-br" sz="2000" dirty="0">
                <a:solidFill>
                  <a:schemeClr val="tx1"/>
                </a:solidFill>
                <a:latin typeface="Amazon Ember Light" charset="0"/>
                <a:ea typeface="Amazon Ember Light" charset="0"/>
                <a:cs typeface="Amazon Ember Light" charset="0"/>
              </a:rPr>
              <a:t> e </a:t>
            </a:r>
            <a:r>
              <a:rPr lang="pt-br" sz="2000" dirty="0">
                <a:solidFill>
                  <a:srgbClr val="000000"/>
                </a:solidFill>
                <a:latin typeface="Amazon Ember Light" charset="0"/>
                <a:ea typeface="Amazon Ember Light" charset="0"/>
                <a:cs typeface="Amazon Ember Light" charset="0"/>
              </a:rPr>
              <a:t>balanceamento </a:t>
            </a:r>
            <a:br>
              <a:rPr lang="pt-br" sz="2000" dirty="0">
                <a:solidFill>
                  <a:srgbClr val="000000"/>
                </a:solidFill>
                <a:latin typeface="Amazon Ember Light" charset="0"/>
                <a:ea typeface="Amazon Ember Light" charset="0"/>
                <a:cs typeface="Amazon Ember Light" charset="0"/>
              </a:rPr>
            </a:br>
            <a:r>
              <a:rPr lang="pt-br" sz="2000" dirty="0">
                <a:solidFill>
                  <a:srgbClr val="000000"/>
                </a:solidFill>
                <a:latin typeface="Amazon Ember Light" charset="0"/>
                <a:ea typeface="Amazon Ember Light" charset="0"/>
                <a:cs typeface="Amazon Ember Light" charset="0"/>
              </a:rPr>
              <a:t>de carga</a:t>
            </a:r>
            <a:endParaRPr lang="en-US" sz="2000" dirty="0">
              <a:solidFill>
                <a:srgbClr val="000000"/>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2000" dirty="0">
                <a:solidFill>
                  <a:schemeClr val="tx1"/>
                </a:solidFill>
                <a:latin typeface="Amazon Ember Light" charset="0"/>
                <a:ea typeface="Amazon Ember Light" charset="0"/>
                <a:cs typeface="Amazon Ember Light" charset="0"/>
              </a:rPr>
              <a:t>Corrigir, proteger e monitorar </a:t>
            </a:r>
            <a:r>
              <a:rPr lang="pt-br" sz="2000" dirty="0">
                <a:solidFill>
                  <a:srgbClr val="000000"/>
                </a:solidFill>
                <a:latin typeface="Amazon Ember Light" charset="0"/>
                <a:ea typeface="Amazon Ember Light" charset="0"/>
                <a:cs typeface="Amazon Ember Light" charset="0"/>
              </a:rPr>
              <a:t>servidores</a:t>
            </a:r>
            <a:r>
              <a:rPr lang="pt-br" sz="2000" dirty="0">
                <a:solidFill>
                  <a:schemeClr val="tx1"/>
                </a:solidFill>
                <a:latin typeface="Amazon Ember Light" charset="0"/>
                <a:ea typeface="Amazon Ember Light" charset="0"/>
                <a:cs typeface="Amazon Ember Light" charset="0"/>
              </a:rPr>
              <a:t> continuamente</a:t>
            </a:r>
            <a:endParaRPr lang="en-US" sz="2000" dirty="0">
              <a:solidFill>
                <a:srgbClr val="000000"/>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2000" dirty="0">
                <a:solidFill>
                  <a:schemeClr val="tx1"/>
                </a:solidFill>
                <a:latin typeface="Amazon Ember Light" charset="0"/>
                <a:ea typeface="Amazon Ember Light" charset="0"/>
                <a:cs typeface="Amazon Ember Light" charset="0"/>
              </a:rPr>
              <a:t>Monitorar e manter </a:t>
            </a:r>
            <a:r>
              <a:rPr lang="pt-br" sz="2000" dirty="0">
                <a:solidFill>
                  <a:srgbClr val="000000"/>
                </a:solidFill>
                <a:latin typeface="Amazon Ember Light" charset="0"/>
                <a:ea typeface="Amazon Ember Light" charset="0"/>
                <a:cs typeface="Amazon Ember Light" charset="0"/>
              </a:rPr>
              <a:t>aplicações</a:t>
            </a:r>
            <a:endParaRPr lang="en-US" sz="2000" dirty="0">
              <a:solidFill>
                <a:srgbClr val="000000"/>
              </a:solidFill>
              <a:latin typeface="Amazon Ember Light" panose="020B0403020204020204"/>
              <a:ea typeface="Amazon Ember Light" charset="0"/>
              <a:cs typeface="Amazon Ember Light" charset="0"/>
            </a:endParaRPr>
          </a:p>
          <a:p>
            <a:pPr rtl="0">
              <a:lnSpc>
                <a:spcPct val="80000"/>
              </a:lnSpc>
              <a:spcBef>
                <a:spcPct val="0"/>
              </a:spcBef>
            </a:pPr>
            <a:endParaRPr lang="en-US" sz="2130" dirty="0">
              <a:solidFill>
                <a:srgbClr val="595A5D"/>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Rounded Rectangle 11"/>
          <p:cNvSpPr/>
          <p:nvPr/>
        </p:nvSpPr>
        <p:spPr>
          <a:xfrm>
            <a:off x="6236155" y="1503673"/>
            <a:ext cx="5652974" cy="4852677"/>
          </a:xfrm>
          <a:prstGeom prst="roundRect">
            <a:avLst>
              <a:gd name="adj" fmla="val 0"/>
            </a:avLst>
          </a:prstGeom>
          <a:ln w="28575">
            <a:solidFill>
              <a:schemeClr val="accent6"/>
            </a:solidFill>
          </a:ln>
        </p:spPr>
        <p:style>
          <a:lnRef idx="2">
            <a:schemeClr val="accent2"/>
          </a:lnRef>
          <a:fillRef idx="1">
            <a:schemeClr val="lt1"/>
          </a:fillRef>
          <a:effectRef idx="0">
            <a:schemeClr val="accent2"/>
          </a:effectRef>
          <a:fontRef idx="minor">
            <a:schemeClr val="dk1"/>
          </a:fontRef>
        </p:style>
        <p:txBody>
          <a:bodyPr tIns="182880" rtlCol="0" anchor="t"/>
          <a:lstStyle/>
          <a:p>
            <a:pPr marL="380990" indent="-380990" rtl="0">
              <a:spcBef>
                <a:spcPct val="0"/>
              </a:spcBef>
              <a:buFont typeface="Arial"/>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4488" indent="-344488" rtl="0">
              <a:lnSpc>
                <a:spcPct val="90000"/>
              </a:lnSpc>
              <a:spcBef>
                <a:spcPts val="1000"/>
              </a:spcBef>
              <a:buFont typeface="Arial" panose="020B0604020202020204" pitchFamily="34" charset="0"/>
              <a:buChar char="•"/>
            </a:pPr>
            <a:r>
              <a:rPr lang="pt-br" sz="2000" dirty="0">
                <a:solidFill>
                  <a:schemeClr val="accent1"/>
                </a:solidFill>
                <a:latin typeface="Amazon Ember Light" charset="0"/>
                <a:ea typeface="Amazon Ember Light" charset="0"/>
                <a:cs typeface="Amazon Ember Light" charset="0"/>
              </a:rPr>
              <a:t>Provisionar uma instância</a:t>
            </a:r>
          </a:p>
          <a:p>
            <a:pPr marL="344488" indent="-344488" rtl="0">
              <a:lnSpc>
                <a:spcPct val="90000"/>
              </a:lnSpc>
              <a:spcBef>
                <a:spcPts val="1000"/>
              </a:spcBef>
              <a:buFont typeface="Arial" panose="020B0604020202020204" pitchFamily="34" charset="0"/>
              <a:buChar char="•"/>
            </a:pPr>
            <a:r>
              <a:rPr lang="pt-br" sz="2000" dirty="0">
                <a:solidFill>
                  <a:schemeClr val="accent1"/>
                </a:solidFill>
                <a:latin typeface="Amazon Ember Light" charset="0"/>
                <a:ea typeface="Amazon Ember Light" charset="0"/>
                <a:cs typeface="Amazon Ember Light" charset="0"/>
              </a:rPr>
              <a:t>Atualizar o sistema operacional</a:t>
            </a:r>
            <a:endParaRPr lang="en-US" sz="2000" dirty="0">
              <a:solidFill>
                <a:schemeClr val="accent1"/>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2000" dirty="0">
                <a:solidFill>
                  <a:schemeClr val="accent1"/>
                </a:solidFill>
                <a:latin typeface="Amazon Ember Light" charset="0"/>
                <a:ea typeface="Amazon Ember Light" charset="0"/>
                <a:cs typeface="Amazon Ember Light" charset="0"/>
              </a:rPr>
              <a:t>Instalar plataforma de aplicações</a:t>
            </a:r>
            <a:endParaRPr lang="en-US" sz="2000" dirty="0">
              <a:solidFill>
                <a:schemeClr val="accent1"/>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2000" dirty="0">
                <a:solidFill>
                  <a:schemeClr val="accent6"/>
                </a:solidFill>
                <a:latin typeface="+mj-lt"/>
                <a:ea typeface="Amazon Ember" panose="020B0603020204020204" pitchFamily="34" charset="0"/>
                <a:cs typeface="Amazon Ember" panose="020B0603020204020204" pitchFamily="34" charset="0"/>
              </a:rPr>
              <a:t>Criar e implementar aplicações</a:t>
            </a:r>
          </a:p>
          <a:p>
            <a:pPr marL="344488" indent="-344488" rtl="0">
              <a:lnSpc>
                <a:spcPct val="90000"/>
              </a:lnSpc>
              <a:spcBef>
                <a:spcPts val="1000"/>
              </a:spcBef>
              <a:buFont typeface="Arial" panose="020B0604020202020204" pitchFamily="34" charset="0"/>
              <a:buChar char="•"/>
            </a:pPr>
            <a:r>
              <a:rPr lang="pt-br" sz="2000" dirty="0">
                <a:solidFill>
                  <a:schemeClr val="accent1"/>
                </a:solidFill>
                <a:latin typeface="Amazon Ember Light" charset="0"/>
                <a:ea typeface="Amazon Ember Light" charset="0"/>
                <a:cs typeface="Amazon Ember Light" charset="0"/>
              </a:rPr>
              <a:t>Configurar o auto scaling e balanceamento </a:t>
            </a:r>
            <a:br>
              <a:rPr lang="pt-br" sz="2000" dirty="0">
                <a:solidFill>
                  <a:schemeClr val="accent1"/>
                </a:solidFill>
                <a:latin typeface="Amazon Ember Light" charset="0"/>
                <a:ea typeface="Amazon Ember Light" charset="0"/>
                <a:cs typeface="Amazon Ember Light" charset="0"/>
              </a:rPr>
            </a:br>
            <a:r>
              <a:rPr lang="pt-br" sz="2000" dirty="0">
                <a:solidFill>
                  <a:schemeClr val="accent1"/>
                </a:solidFill>
                <a:latin typeface="Amazon Ember Light" charset="0"/>
                <a:ea typeface="Amazon Ember Light" charset="0"/>
                <a:cs typeface="Amazon Ember Light" charset="0"/>
              </a:rPr>
              <a:t>de carga</a:t>
            </a:r>
            <a:endParaRPr lang="en-US" sz="2000" dirty="0">
              <a:solidFill>
                <a:schemeClr val="accent1"/>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2000" dirty="0">
                <a:solidFill>
                  <a:schemeClr val="accent1"/>
                </a:solidFill>
                <a:latin typeface="Amazon Ember Light" charset="0"/>
                <a:ea typeface="Amazon Ember Light" charset="0"/>
                <a:cs typeface="Amazon Ember Light" charset="0"/>
              </a:rPr>
              <a:t>Corrigir, proteger e monitorar servidores continuamente</a:t>
            </a:r>
            <a:endParaRPr lang="en-US" sz="2000" dirty="0">
              <a:solidFill>
                <a:schemeClr val="accent1"/>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2000" dirty="0">
                <a:solidFill>
                  <a:schemeClr val="accent6"/>
                </a:solidFill>
                <a:ea typeface="Amazon Ember" panose="020B0603020204020204" pitchFamily="34" charset="0"/>
                <a:cs typeface="Amazon Ember" panose="020B0603020204020204" pitchFamily="34" charset="0"/>
              </a:rPr>
              <a:t>Monitorar e manter aplicações</a:t>
            </a:r>
          </a:p>
          <a:p>
            <a:pPr rtl="0">
              <a:lnSpc>
                <a:spcPct val="80000"/>
              </a:lnSpc>
              <a:spcBef>
                <a:spcPct val="0"/>
              </a:spcBef>
            </a:pPr>
            <a:endParaRPr lang="en-US" sz="2130" dirty="0">
              <a:solidFill>
                <a:srgbClr val="595A5D"/>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Rounded Rectangle 12"/>
          <p:cNvSpPr/>
          <p:nvPr/>
        </p:nvSpPr>
        <p:spPr>
          <a:xfrm rot="5400000">
            <a:off x="8660010" y="-386664"/>
            <a:ext cx="805264" cy="4088652"/>
          </a:xfrm>
          <a:prstGeom prst="roundRect">
            <a:avLst>
              <a:gd name="adj" fmla="val 0"/>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rtl="0"/>
            <a:r>
              <a:rPr lang="pt-br" sz="2000" dirty="0">
                <a:solidFill>
                  <a:schemeClr val="bg2"/>
                </a:solidFill>
                <a:latin typeface="Amazon Ember" panose="02000000000000000000" pitchFamily="2" charset="0"/>
                <a:ea typeface="Amazon Ember" panose="02000000000000000000" pitchFamily="2" charset="0"/>
              </a:rPr>
              <a:t>Implantação e operações </a:t>
            </a:r>
            <a:br>
              <a:rPr lang="pt-br" sz="2000" dirty="0">
                <a:solidFill>
                  <a:schemeClr val="bg2"/>
                </a:solidFill>
                <a:latin typeface="Amazon Ember" panose="02000000000000000000" pitchFamily="2" charset="0"/>
                <a:ea typeface="Amazon Ember" panose="02000000000000000000" pitchFamily="2" charset="0"/>
              </a:rPr>
            </a:br>
            <a:r>
              <a:rPr lang="pt-br" sz="2000" dirty="0">
                <a:solidFill>
                  <a:schemeClr val="bg2"/>
                </a:solidFill>
                <a:latin typeface="Amazon Ember" panose="02000000000000000000" pitchFamily="2" charset="0"/>
                <a:ea typeface="Amazon Ember" panose="02000000000000000000" pitchFamily="2" charset="0"/>
              </a:rPr>
              <a:t>sem servidor</a:t>
            </a:r>
          </a:p>
        </p:txBody>
      </p:sp>
      <p:sp>
        <p:nvSpPr>
          <p:cNvPr id="3" name="Footer Placeholder 2"/>
          <p:cNvSpPr>
            <a:spLocks noGrp="1"/>
          </p:cNvSpPr>
          <p:nvPr>
            <p:ph type="ftr" sz="quarter" idx="3"/>
          </p:nvPr>
        </p:nvSpPr>
        <p:spPr>
          <a:xfrm>
            <a:off x="419100" y="6356350"/>
            <a:ext cx="4387362" cy="365125"/>
          </a:xfrm>
        </p:spPr>
        <p:txBody>
          <a:bodyPr rtlCol="0"/>
          <a:lstStyle/>
          <a:p>
            <a:pPr rtl="0"/>
            <a:r>
              <a:rPr lang="pt-br" dirty="0"/>
              <a:t>© 2020, Amazon Web Services, Inc. ou suas afiliadas. Todos os direitos reservados.</a:t>
            </a:r>
          </a:p>
        </p:txBody>
      </p:sp>
      <p:sp>
        <p:nvSpPr>
          <p:cNvPr id="11" name="Rounded Rectangle 10"/>
          <p:cNvSpPr/>
          <p:nvPr/>
        </p:nvSpPr>
        <p:spPr>
          <a:xfrm rot="5400000">
            <a:off x="2662395" y="-386664"/>
            <a:ext cx="805264" cy="408865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rtl="0"/>
            <a:r>
              <a:rPr lang="pt-br" sz="2000" dirty="0">
                <a:solidFill>
                  <a:schemeClr val="accent1"/>
                </a:solidFill>
                <a:latin typeface="Amazon Ember" panose="02000000000000000000" pitchFamily="2" charset="0"/>
                <a:ea typeface="Amazon Ember" panose="02000000000000000000" pitchFamily="2" charset="0"/>
              </a:rPr>
              <a:t>Implantação </a:t>
            </a:r>
            <a:br>
              <a:rPr lang="pt-br" sz="2000" dirty="0">
                <a:solidFill>
                  <a:schemeClr val="accent1"/>
                </a:solidFill>
                <a:latin typeface="Amazon Ember" panose="02000000000000000000" pitchFamily="2" charset="0"/>
                <a:ea typeface="Amazon Ember" panose="02000000000000000000" pitchFamily="2" charset="0"/>
              </a:rPr>
            </a:br>
            <a:r>
              <a:rPr lang="pt-br" sz="2000" dirty="0">
                <a:solidFill>
                  <a:schemeClr val="accent1"/>
                </a:solidFill>
                <a:latin typeface="Amazon Ember" panose="02000000000000000000" pitchFamily="2" charset="0"/>
                <a:ea typeface="Amazon Ember" panose="02000000000000000000" pitchFamily="2" charset="0"/>
              </a:rPr>
              <a:t>e operações tradicionais</a:t>
            </a:r>
          </a:p>
        </p:txBody>
      </p:sp>
    </p:spTree>
    <p:custDataLst>
      <p:tags r:id="rId1"/>
    </p:custDataLst>
    <p:extLst>
      <p:ext uri="{BB962C8B-B14F-4D97-AF65-F5344CB8AC3E}">
        <p14:creationId xmlns:p14="http://schemas.microsoft.com/office/powerpoint/2010/main" val="225674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noAutofit/>
          </a:bodyPr>
          <a:lstStyle/>
          <a:p>
            <a:pPr rtl="0"/>
            <a:r>
              <a:rPr lang="pt-br" sz="3500" dirty="0"/>
              <a:t>Chamadas automáticas de API</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40</a:t>
            </a:fld>
            <a:endParaRPr lang="en-US"/>
          </a:p>
        </p:txBody>
      </p:sp>
      <p:sp>
        <p:nvSpPr>
          <p:cNvPr id="3" name="Footer Placeholder 2"/>
          <p:cNvSpPr>
            <a:spLocks noGrp="1"/>
          </p:cNvSpPr>
          <p:nvPr>
            <p:ph type="ftr" sz="quarter" idx="3"/>
          </p:nvPr>
        </p:nvSpPr>
        <p:spPr>
          <a:xfrm>
            <a:off x="419100" y="6356350"/>
            <a:ext cx="4739054" cy="365125"/>
          </a:xfrm>
        </p:spPr>
        <p:txBody>
          <a:bodyPr rtlCol="0"/>
          <a:lstStyle/>
          <a:p>
            <a:pPr rtl="0"/>
            <a:r>
              <a:rPr lang="pt-br" dirty="0"/>
              <a:t>© 2020, Amazon Web Services, Inc. ou suas afiliadas. Todos os direitos reservados.</a:t>
            </a:r>
          </a:p>
        </p:txBody>
      </p:sp>
      <p:sp>
        <p:nvSpPr>
          <p:cNvPr id="14" name="TextBox 13"/>
          <p:cNvSpPr txBox="1"/>
          <p:nvPr/>
        </p:nvSpPr>
        <p:spPr>
          <a:xfrm>
            <a:off x="8714260" y="4293018"/>
            <a:ext cx="2506734" cy="318547"/>
          </a:xfrm>
          <a:prstGeom prst="rect">
            <a:avLst/>
          </a:prstGeom>
          <a:noFill/>
        </p:spPr>
        <p:txBody>
          <a:bodyPr wrap="none" lIns="0" tIns="0" rIns="0" bIns="0" rtlCol="0" anchor="t">
            <a:noAutofit/>
          </a:bodyPr>
          <a:lstStyle/>
          <a:p>
            <a:pPr algn="ctr" rtl="0"/>
            <a:r>
              <a:rPr lang="pt-br" sz="1867">
                <a:solidFill>
                  <a:srgbClr val="000000"/>
                </a:solidFill>
                <a:latin typeface="Amazon Ember" panose="020B0603020204020204" pitchFamily="34" charset="0"/>
                <a:ea typeface="Amazon Ember" panose="020B0603020204020204" pitchFamily="34" charset="0"/>
                <a:cs typeface="Amazon Ember" panose="020B0603020204020204" pitchFamily="34" charset="0"/>
              </a:rPr>
              <a:t>Serviços</a:t>
            </a:r>
            <a:r>
              <a:rPr lang="pt-br" sz="1867">
                <a:latin typeface="Amazon Ember" panose="020B0603020204020204" pitchFamily="34" charset="0"/>
                <a:ea typeface="Amazon Ember" panose="020B0603020204020204" pitchFamily="34" charset="0"/>
                <a:cs typeface="Amazon Ember" panose="020B0603020204020204" pitchFamily="34" charset="0"/>
              </a:rPr>
              <a:t> da AWS via API</a:t>
            </a:r>
          </a:p>
        </p:txBody>
      </p:sp>
      <p:grpSp>
        <p:nvGrpSpPr>
          <p:cNvPr id="12" name="Group 11"/>
          <p:cNvGrpSpPr>
            <a:grpSpLocks noChangeAspect="1"/>
          </p:cNvGrpSpPr>
          <p:nvPr/>
        </p:nvGrpSpPr>
        <p:grpSpPr>
          <a:xfrm>
            <a:off x="5249124" y="2578094"/>
            <a:ext cx="1459999" cy="1371600"/>
            <a:chOff x="3733011" y="3449319"/>
            <a:chExt cx="1490638" cy="1400382"/>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382" y="3449319"/>
              <a:ext cx="635267" cy="73152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011" y="3449319"/>
              <a:ext cx="635267" cy="7315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0455" y="4118181"/>
              <a:ext cx="635267" cy="731520"/>
            </a:xfrm>
            <a:prstGeom prst="rect">
              <a:avLst/>
            </a:prstGeom>
          </p:spPr>
        </p:pic>
      </p:grpSp>
      <p:sp>
        <p:nvSpPr>
          <p:cNvPr id="15" name="TextBox 14"/>
          <p:cNvSpPr txBox="1"/>
          <p:nvPr/>
        </p:nvSpPr>
        <p:spPr>
          <a:xfrm>
            <a:off x="4392803" y="4293018"/>
            <a:ext cx="3117144" cy="1325296"/>
          </a:xfrm>
          <a:prstGeom prst="rect">
            <a:avLst/>
          </a:prstGeom>
          <a:noFill/>
        </p:spPr>
        <p:txBody>
          <a:bodyPr wrap="none" lIns="0" tIns="0" rIns="0" bIns="0" rtlCol="0" anchor="t">
            <a:noAutofit/>
          </a:bodyPr>
          <a:lstStyle/>
          <a:p>
            <a:pPr algn="ctr" rtl="0"/>
            <a:r>
              <a:rPr lang="pt-br" sz="1867">
                <a:latin typeface="Amazon Ember" panose="02000000000000000000" pitchFamily="2" charset="0"/>
                <a:ea typeface="Amazon Ember" panose="02000000000000000000" pitchFamily="2" charset="0"/>
                <a:cs typeface="Amazon Ember" panose="020B0603020204020204" pitchFamily="34" charset="0"/>
              </a:rPr>
              <a:t>Compatível </a:t>
            </a:r>
          </a:p>
          <a:p>
            <a:pPr algn="ctr" rtl="0"/>
            <a:r>
              <a:rPr lang="pt-br" sz="1867">
                <a:latin typeface="Amazon Ember" panose="02000000000000000000" pitchFamily="2" charset="0"/>
                <a:ea typeface="Amazon Ember" panose="02000000000000000000" pitchFamily="2" charset="0"/>
                <a:cs typeface="Amazon Ember" panose="020B0603020204020204" pitchFamily="34" charset="0"/>
              </a:rPr>
              <a:t>AWS SDKs</a:t>
            </a:r>
          </a:p>
          <a:p>
            <a:pPr algn="ctr" rtl="0"/>
            <a:endParaRPr lang="en-US" b="1">
              <a:latin typeface="Amazon Ember Light" panose="020B0403020204020204" pitchFamily="34" charset="0"/>
              <a:ea typeface="Amazon Ember Light" panose="020B0403020204020204" pitchFamily="34" charset="0"/>
              <a:cs typeface="Amazon Ember Light" panose="020B0403020204020204" pitchFamily="34" charset="0"/>
            </a:endParaRPr>
          </a:p>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(Node.js, Java, Python, </a:t>
            </a:r>
          </a:p>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 .NET Core, Ruby</a:t>
            </a:r>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and</a:t>
            </a:r>
            <a:r>
              <a:rPr lang="pt-br">
                <a:latin typeface="Amazon Ember Light" panose="020B0403020204020204" pitchFamily="34" charset="0"/>
                <a:ea typeface="Amazon Ember Light" panose="020B0403020204020204" pitchFamily="34" charset="0"/>
                <a:cs typeface="Amazon Ember Light" panose="020B0403020204020204" pitchFamily="34" charset="0"/>
              </a:rPr>
              <a:t> Go)</a:t>
            </a:r>
          </a:p>
        </p:txBody>
      </p:sp>
      <p:sp>
        <p:nvSpPr>
          <p:cNvPr id="19" name="Right Arrow 18"/>
          <p:cNvSpPr/>
          <p:nvPr/>
        </p:nvSpPr>
        <p:spPr>
          <a:xfrm>
            <a:off x="3559511" y="2874579"/>
            <a:ext cx="853440" cy="778631"/>
          </a:xfrm>
          <a:prstGeom prst="rightArrow">
            <a:avLst/>
          </a:prstGeom>
          <a:solidFill>
            <a:schemeClr val="accent3"/>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rtl="0"/>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ight Arrow 19"/>
          <p:cNvSpPr/>
          <p:nvPr/>
        </p:nvSpPr>
        <p:spPr>
          <a:xfrm>
            <a:off x="7545296" y="2874579"/>
            <a:ext cx="853440" cy="778631"/>
          </a:xfrm>
          <a:prstGeom prst="rightArrow">
            <a:avLst/>
          </a:prstGeom>
          <a:solidFill>
            <a:schemeClr val="accent3"/>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rtl="0"/>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D3E236A4-8A7D-6045-823A-DC0FA75DCAFB}"/>
              </a:ext>
            </a:extLst>
          </p:cNvPr>
          <p:cNvSpPr txBox="1"/>
          <p:nvPr/>
        </p:nvSpPr>
        <p:spPr>
          <a:xfrm>
            <a:off x="886586" y="4293018"/>
            <a:ext cx="2301904" cy="400110"/>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AWS Lambda</a:t>
            </a:r>
          </a:p>
        </p:txBody>
      </p:sp>
      <p:pic>
        <p:nvPicPr>
          <p:cNvPr id="25" name="Graphic 43">
            <a:extLst>
              <a:ext uri="{FF2B5EF4-FFF2-40B4-BE49-F238E27FC236}">
                <a16:creationId xmlns:a16="http://schemas.microsoft.com/office/drawing/2014/main" id="{49BFD3E4-C3C7-C84A-A0A2-EF5E2E8D06DC}"/>
              </a:ext>
            </a:extLst>
          </p:cNvPr>
          <p:cNvPicPr>
            <a:picLocks noChangeAspect="1"/>
          </p:cNvPicPr>
          <p:nvPr/>
        </p:nvPicPr>
        <p:blipFill>
          <a:blip r:embed="rId7"/>
          <a:stretch>
            <a:fillRect/>
          </a:stretch>
        </p:blipFill>
        <p:spPr>
          <a:xfrm>
            <a:off x="1351738" y="2578094"/>
            <a:ext cx="1371600" cy="1371600"/>
          </a:xfrm>
          <a:prstGeom prst="rect">
            <a:avLst/>
          </a:prstGeom>
        </p:spPr>
      </p:pic>
      <p:pic>
        <p:nvPicPr>
          <p:cNvPr id="26" name="Graphic 11">
            <a:extLst>
              <a:ext uri="{FF2B5EF4-FFF2-40B4-BE49-F238E27FC236}">
                <a16:creationId xmlns:a16="http://schemas.microsoft.com/office/drawing/2014/main" id="{CE52C9D7-11B0-9E41-AB16-2C9849C3ECBE}"/>
              </a:ext>
            </a:extLst>
          </p:cNvPr>
          <p:cNvPicPr>
            <a:picLocks noChangeAspect="1"/>
          </p:cNvPicPr>
          <p:nvPr/>
        </p:nvPicPr>
        <p:blipFill>
          <a:blip r:embed="rId8"/>
          <a:stretch>
            <a:fillRect/>
          </a:stretch>
        </p:blipFill>
        <p:spPr>
          <a:xfrm>
            <a:off x="9234909" y="2578094"/>
            <a:ext cx="1371600" cy="1371600"/>
          </a:xfrm>
          <a:prstGeom prst="rect">
            <a:avLst/>
          </a:prstGeom>
        </p:spPr>
      </p:pic>
    </p:spTree>
    <p:custDataLst>
      <p:tags r:id="rId1"/>
    </p:custDataLst>
    <p:extLst>
      <p:ext uri="{BB962C8B-B14F-4D97-AF65-F5344CB8AC3E}">
        <p14:creationId xmlns:p14="http://schemas.microsoft.com/office/powerpoint/2010/main" val="91431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B1A2878-C5FE-3641-84A1-AF1A9456DE01}"/>
              </a:ext>
            </a:extLst>
          </p:cNvPr>
          <p:cNvSpPr/>
          <p:nvPr/>
        </p:nvSpPr>
        <p:spPr>
          <a:xfrm>
            <a:off x="4078428" y="2498703"/>
            <a:ext cx="3239211" cy="3110695"/>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731502" rtl="0">
              <a:defRPr/>
            </a:pPr>
            <a:r>
              <a:rPr lang="pt-br" sz="1600" dirty="0">
                <a:solidFill>
                  <a:schemeClr val="accent1"/>
                </a:solidFill>
                <a:latin typeface="Amazon Ember" panose="02000000000000000000" pitchFamily="2" charset="0"/>
                <a:ea typeface="Amazon Ember" panose="02000000000000000000" pitchFamily="2" charset="0"/>
                <a:cs typeface="Amazon Ember Light" charset="0"/>
              </a:rPr>
              <a:t>           Tabela do </a:t>
            </a:r>
            <a:r>
              <a:rPr lang="pt-br" sz="1600" dirty="0" err="1">
                <a:solidFill>
                  <a:schemeClr val="accent1"/>
                </a:solidFill>
                <a:latin typeface="Amazon Ember" panose="02000000000000000000" pitchFamily="2" charset="0"/>
                <a:ea typeface="Amazon Ember" panose="02000000000000000000" pitchFamily="2" charset="0"/>
                <a:cs typeface="Amazon Ember Light" charset="0"/>
              </a:rPr>
              <a:t>Amazon</a:t>
            </a:r>
            <a:r>
              <a:rPr lang="pt-br" sz="1600" dirty="0">
                <a:solidFill>
                  <a:schemeClr val="accent1"/>
                </a:solidFill>
                <a:latin typeface="Amazon Ember" panose="02000000000000000000" pitchFamily="2" charset="0"/>
                <a:ea typeface="Amazon Ember" panose="02000000000000000000" pitchFamily="2" charset="0"/>
                <a:cs typeface="Amazon Ember Light" charset="0"/>
              </a:rPr>
              <a:t> </a:t>
            </a:r>
            <a:br>
              <a:rPr lang="pt-BR" sz="1600" dirty="0">
                <a:solidFill>
                  <a:schemeClr val="accent1"/>
                </a:solidFill>
                <a:latin typeface="Amazon Ember" panose="02000000000000000000" pitchFamily="2" charset="0"/>
                <a:ea typeface="Amazon Ember" panose="02000000000000000000" pitchFamily="2" charset="0"/>
                <a:cs typeface="Amazon Ember Light" charset="0"/>
              </a:rPr>
            </a:br>
            <a:br>
              <a:rPr lang="pt-BR" sz="800" dirty="0">
                <a:solidFill>
                  <a:schemeClr val="accent1"/>
                </a:solidFill>
                <a:latin typeface="Amazon Ember" panose="02000000000000000000" pitchFamily="2" charset="0"/>
                <a:ea typeface="Amazon Ember" panose="02000000000000000000" pitchFamily="2" charset="0"/>
                <a:cs typeface="Amazon Ember Light" charset="0"/>
              </a:rPr>
            </a:br>
            <a:r>
              <a:rPr lang="pt-br" sz="1600" dirty="0" err="1">
                <a:solidFill>
                  <a:schemeClr val="accent1"/>
                </a:solidFill>
                <a:latin typeface="Amazon Ember" panose="02000000000000000000" pitchFamily="2" charset="0"/>
                <a:ea typeface="Amazon Ember" panose="02000000000000000000" pitchFamily="2" charset="0"/>
                <a:cs typeface="Amazon Ember Light" charset="0"/>
              </a:rPr>
              <a:t>DynamoDB</a:t>
            </a:r>
            <a:endParaRPr lang="pt-br" sz="1600" dirty="0">
              <a:solidFill>
                <a:schemeClr val="accent1"/>
              </a:solidFill>
              <a:latin typeface="Amazon Ember" panose="02000000000000000000" pitchFamily="2" charset="0"/>
              <a:ea typeface="Amazon Ember" panose="02000000000000000000" pitchFamily="2" charset="0"/>
              <a:cs typeface="Amazon Ember Light" charset="0"/>
            </a:endParaRPr>
          </a:p>
        </p:txBody>
      </p:sp>
      <p:sp>
        <p:nvSpPr>
          <p:cNvPr id="6" name="Title 5"/>
          <p:cNvSpPr>
            <a:spLocks noGrp="1"/>
          </p:cNvSpPr>
          <p:nvPr>
            <p:ph type="title"/>
          </p:nvPr>
        </p:nvSpPr>
        <p:spPr>
          <a:xfrm>
            <a:off x="405452" y="315342"/>
            <a:ext cx="9612004" cy="573684"/>
          </a:xfrm>
        </p:spPr>
        <p:txBody>
          <a:bodyPr rtlCol="0"/>
          <a:lstStyle/>
          <a:p>
            <a:pPr rtl="0"/>
            <a:r>
              <a:rPr lang="pt-br" sz="3500" dirty="0"/>
              <a:t>Streams (fluxos) do DynamoDB e AWS Lambda</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t>41</a:t>
            </a:fld>
            <a:endParaRPr lang="en-US"/>
          </a:p>
        </p:txBody>
      </p:sp>
      <p:sp>
        <p:nvSpPr>
          <p:cNvPr id="5" name="Footer Placeholder 4"/>
          <p:cNvSpPr>
            <a:spLocks noGrp="1"/>
          </p:cNvSpPr>
          <p:nvPr>
            <p:ph type="ftr" sz="quarter" idx="3"/>
          </p:nvPr>
        </p:nvSpPr>
        <p:spPr>
          <a:xfrm>
            <a:off x="419100" y="6356350"/>
            <a:ext cx="4445977" cy="365125"/>
          </a:xfrm>
        </p:spPr>
        <p:txBody>
          <a:bodyPr rtlCol="0"/>
          <a:lstStyle/>
          <a:p>
            <a:pPr rtl="0"/>
            <a:r>
              <a:rPr lang="pt-br" dirty="0"/>
              <a:t>© 2020, Amazon Web Services, Inc. ou suas afiliadas. Todos os direitos reservados.</a:t>
            </a:r>
          </a:p>
        </p:txBody>
      </p:sp>
      <p:sp>
        <p:nvSpPr>
          <p:cNvPr id="7" name="Flowchart: Direct Access Storage 168"/>
          <p:cNvSpPr/>
          <p:nvPr/>
        </p:nvSpPr>
        <p:spPr>
          <a:xfrm>
            <a:off x="8309582" y="2637043"/>
            <a:ext cx="1854549" cy="2834016"/>
          </a:xfrm>
          <a:prstGeom prst="flowChartMagneticDrum">
            <a:avLst/>
          </a:prstGeom>
          <a:solidFill>
            <a:schemeClr val="tx2"/>
          </a:solidFill>
          <a:ln w="127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731502" rtl="0">
              <a:defRPr/>
            </a:pPr>
            <a:endParaRPr lang="en-US" sz="640">
              <a:solidFill>
                <a:srgbClr val="474746"/>
              </a:solidFill>
              <a:latin typeface="Century Gothic" charset="0"/>
              <a:ea typeface="Century Gothic" charset="0"/>
              <a:cs typeface="Century Gothic" charset="0"/>
            </a:endParaRPr>
          </a:p>
        </p:txBody>
      </p:sp>
      <p:sp>
        <p:nvSpPr>
          <p:cNvPr id="8" name="Arc 7"/>
          <p:cNvSpPr/>
          <p:nvPr/>
        </p:nvSpPr>
        <p:spPr>
          <a:xfrm>
            <a:off x="8813030" y="2800117"/>
            <a:ext cx="653750" cy="624503"/>
          </a:xfrm>
          <a:prstGeom prst="arc">
            <a:avLst>
              <a:gd name="adj1" fmla="val 10705170"/>
              <a:gd name="adj2" fmla="val 5426404"/>
            </a:avLst>
          </a:prstGeom>
          <a:ln w="44450">
            <a:solidFill>
              <a:schemeClr val="accent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defTabSz="731502" rtl="0">
              <a:defRPr/>
            </a:pPr>
            <a:endParaRPr lang="en-US" sz="320">
              <a:solidFill>
                <a:srgbClr val="474746"/>
              </a:solidFill>
              <a:latin typeface="Century Gothic" charset="0"/>
              <a:ea typeface="Century Gothic" charset="0"/>
              <a:cs typeface="Century Gothic" charset="0"/>
            </a:endParaRPr>
          </a:p>
        </p:txBody>
      </p:sp>
      <p:sp>
        <p:nvSpPr>
          <p:cNvPr id="9" name="Rectangle 8"/>
          <p:cNvSpPr/>
          <p:nvPr/>
        </p:nvSpPr>
        <p:spPr>
          <a:xfrm>
            <a:off x="4770113" y="3248377"/>
            <a:ext cx="1932623" cy="514544"/>
          </a:xfrm>
          <a:prstGeom prst="rect">
            <a:avLst/>
          </a:prstGeom>
          <a:solidFill>
            <a:schemeClr val="accent3"/>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rtl="0">
              <a:defRPr/>
            </a:pPr>
            <a:r>
              <a:rPr lang="pt-br">
                <a:solidFill>
                  <a:schemeClr val="accent1"/>
                </a:solidFill>
                <a:ea typeface="Amazon Ember Light" panose="020B0403020204020204" pitchFamily="34" charset="0"/>
                <a:cs typeface="Amazon Ember Light" panose="020B0403020204020204" pitchFamily="34" charset="0"/>
              </a:rPr>
              <a:t>Partição A</a:t>
            </a:r>
          </a:p>
        </p:txBody>
      </p:sp>
      <p:sp>
        <p:nvSpPr>
          <p:cNvPr id="10" name="Rectangle 9"/>
          <p:cNvSpPr/>
          <p:nvPr/>
        </p:nvSpPr>
        <p:spPr>
          <a:xfrm>
            <a:off x="4770113" y="3916147"/>
            <a:ext cx="1932623" cy="514544"/>
          </a:xfrm>
          <a:prstGeom prst="rect">
            <a:avLst/>
          </a:prstGeom>
          <a:solidFill>
            <a:schemeClr val="accent3"/>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rtl="0">
              <a:defRPr/>
            </a:pPr>
            <a:r>
              <a:rPr lang="pt-br">
                <a:solidFill>
                  <a:schemeClr val="accent1"/>
                </a:solidFill>
                <a:ea typeface="Amazon Ember Light" panose="020B0403020204020204" pitchFamily="34" charset="0"/>
                <a:cs typeface="Amazon Ember Light" panose="020B0403020204020204" pitchFamily="34" charset="0"/>
              </a:rPr>
              <a:t>Partição B</a:t>
            </a:r>
          </a:p>
        </p:txBody>
      </p:sp>
      <p:sp>
        <p:nvSpPr>
          <p:cNvPr id="11" name="Rectangle 10"/>
          <p:cNvSpPr/>
          <p:nvPr/>
        </p:nvSpPr>
        <p:spPr>
          <a:xfrm>
            <a:off x="4770113" y="4607424"/>
            <a:ext cx="1932623" cy="514544"/>
          </a:xfrm>
          <a:prstGeom prst="rect">
            <a:avLst/>
          </a:prstGeom>
          <a:solidFill>
            <a:schemeClr val="accent3"/>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rtl="0">
              <a:defRPr/>
            </a:pPr>
            <a:r>
              <a:rPr lang="pt-br">
                <a:solidFill>
                  <a:schemeClr val="accent1"/>
                </a:solidFill>
                <a:ea typeface="Amazon Ember Light" panose="020B0403020204020204" pitchFamily="34" charset="0"/>
                <a:cs typeface="Amazon Ember Light" panose="020B0403020204020204" pitchFamily="34" charset="0"/>
              </a:rPr>
              <a:t>Partição C</a:t>
            </a:r>
          </a:p>
        </p:txBody>
      </p:sp>
      <p:sp>
        <p:nvSpPr>
          <p:cNvPr id="12" name="Oval 11"/>
          <p:cNvSpPr>
            <a:spLocks noChangeAspect="1"/>
          </p:cNvSpPr>
          <p:nvPr/>
        </p:nvSpPr>
        <p:spPr>
          <a:xfrm>
            <a:off x="8479636" y="3218267"/>
            <a:ext cx="686958" cy="5747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rtl="0">
              <a:defRPr/>
            </a:pPr>
            <a:r>
              <a:rPr lang="pt-br" sz="1800">
                <a:solidFill>
                  <a:schemeClr val="accent1"/>
                </a:solidFill>
                <a:ea typeface="Century Gothic" charset="0"/>
                <a:cs typeface="Century Gothic" charset="0"/>
              </a:rPr>
              <a:t>1</a:t>
            </a:r>
          </a:p>
        </p:txBody>
      </p:sp>
      <p:sp>
        <p:nvSpPr>
          <p:cNvPr id="13" name="Arc 12"/>
          <p:cNvSpPr/>
          <p:nvPr/>
        </p:nvSpPr>
        <p:spPr>
          <a:xfrm>
            <a:off x="8813030" y="3560050"/>
            <a:ext cx="653750" cy="624503"/>
          </a:xfrm>
          <a:prstGeom prst="arc">
            <a:avLst>
              <a:gd name="adj1" fmla="val 10705170"/>
              <a:gd name="adj2" fmla="val 5426404"/>
            </a:avLst>
          </a:prstGeom>
          <a:ln w="44450">
            <a:solidFill>
              <a:schemeClr val="accent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defTabSz="731502" rtl="0">
              <a:defRPr/>
            </a:pPr>
            <a:endParaRPr lang="en-US" sz="320">
              <a:solidFill>
                <a:srgbClr val="474746"/>
              </a:solidFill>
              <a:latin typeface="Century Gothic" charset="0"/>
              <a:ea typeface="Century Gothic" charset="0"/>
              <a:cs typeface="Century Gothic" charset="0"/>
            </a:endParaRPr>
          </a:p>
        </p:txBody>
      </p:sp>
      <p:sp>
        <p:nvSpPr>
          <p:cNvPr id="14" name="Oval 13"/>
          <p:cNvSpPr>
            <a:spLocks noChangeAspect="1"/>
          </p:cNvSpPr>
          <p:nvPr/>
        </p:nvSpPr>
        <p:spPr>
          <a:xfrm>
            <a:off x="8479636" y="3886037"/>
            <a:ext cx="686958" cy="5747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rtl="0">
              <a:defRPr/>
            </a:pPr>
            <a:r>
              <a:rPr lang="pt-br" sz="1800">
                <a:solidFill>
                  <a:schemeClr val="accent1"/>
                </a:solidFill>
                <a:ea typeface="Century Gothic" charset="0"/>
                <a:cs typeface="Century Gothic" charset="0"/>
              </a:rPr>
              <a:t>2</a:t>
            </a:r>
          </a:p>
        </p:txBody>
      </p:sp>
      <p:sp>
        <p:nvSpPr>
          <p:cNvPr id="15" name="Arc 14"/>
          <p:cNvSpPr/>
          <p:nvPr/>
        </p:nvSpPr>
        <p:spPr>
          <a:xfrm>
            <a:off x="8813030" y="4319985"/>
            <a:ext cx="653750" cy="624503"/>
          </a:xfrm>
          <a:prstGeom prst="arc">
            <a:avLst>
              <a:gd name="adj1" fmla="val 10705170"/>
              <a:gd name="adj2" fmla="val 5426404"/>
            </a:avLst>
          </a:prstGeom>
          <a:ln w="44450">
            <a:solidFill>
              <a:schemeClr val="accent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defTabSz="731502" rtl="0">
              <a:defRPr/>
            </a:pPr>
            <a:endParaRPr lang="en-US" sz="320">
              <a:solidFill>
                <a:srgbClr val="474746"/>
              </a:solidFill>
              <a:latin typeface="Century Gothic" charset="0"/>
              <a:ea typeface="Century Gothic" charset="0"/>
              <a:cs typeface="Century Gothic" charset="0"/>
            </a:endParaRPr>
          </a:p>
        </p:txBody>
      </p:sp>
      <p:sp>
        <p:nvSpPr>
          <p:cNvPr id="16" name="Oval 15"/>
          <p:cNvSpPr>
            <a:spLocks noChangeAspect="1"/>
          </p:cNvSpPr>
          <p:nvPr/>
        </p:nvSpPr>
        <p:spPr>
          <a:xfrm>
            <a:off x="8479636" y="4577314"/>
            <a:ext cx="686958" cy="5747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rtl="0">
              <a:defRPr/>
            </a:pPr>
            <a:r>
              <a:rPr lang="pt-br" sz="1800">
                <a:solidFill>
                  <a:schemeClr val="accent1"/>
                </a:solidFill>
                <a:ea typeface="Century Gothic" charset="0"/>
                <a:cs typeface="Century Gothic" charset="0"/>
              </a:rPr>
              <a:t>3</a:t>
            </a:r>
          </a:p>
        </p:txBody>
      </p:sp>
      <p:sp>
        <p:nvSpPr>
          <p:cNvPr id="17" name="TextBox 16"/>
          <p:cNvSpPr txBox="1"/>
          <p:nvPr/>
        </p:nvSpPr>
        <p:spPr>
          <a:xfrm>
            <a:off x="6775259" y="3663734"/>
            <a:ext cx="1400067" cy="369332"/>
          </a:xfrm>
          <a:prstGeom prst="rect">
            <a:avLst/>
          </a:prstGeom>
          <a:solidFill>
            <a:schemeClr val="bg1"/>
          </a:solidFill>
        </p:spPr>
        <p:txBody>
          <a:bodyPr wrap="none" rtlCol="0">
            <a:spAutoFit/>
          </a:bodyPr>
          <a:lstStyle/>
          <a:p>
            <a:pPr defTabSz="731502" rtl="0">
              <a:defRPr/>
            </a:pPr>
            <a:r>
              <a:rPr lang="pt-br" sz="1800" dirty="0">
                <a:ea typeface="Amazon Ember Light" panose="020B0403020204020204" pitchFamily="34" charset="0"/>
                <a:cs typeface="Amazon Ember Light" panose="020B0403020204020204" pitchFamily="34" charset="0"/>
              </a:rPr>
              <a:t>Atualizações</a:t>
            </a:r>
          </a:p>
        </p:txBody>
      </p:sp>
      <p:sp>
        <p:nvSpPr>
          <p:cNvPr id="18" name="TextBox 17"/>
          <p:cNvSpPr txBox="1"/>
          <p:nvPr/>
        </p:nvSpPr>
        <p:spPr>
          <a:xfrm>
            <a:off x="10487604" y="5218362"/>
            <a:ext cx="1418978" cy="338554"/>
          </a:xfrm>
          <a:prstGeom prst="rect">
            <a:avLst/>
          </a:prstGeom>
          <a:noFill/>
        </p:spPr>
        <p:txBody>
          <a:bodyPr wrap="none" rtlCol="0">
            <a:spAutoFit/>
          </a:bodyPr>
          <a:lstStyle/>
          <a:p>
            <a:pPr defTabSz="731502" rtl="0">
              <a:defRPr/>
            </a:pPr>
            <a:r>
              <a:rPr lang="pt-br" sz="1600">
                <a:latin typeface="Lucida Console" panose="020B0609040504020204" pitchFamily="49" charset="0"/>
                <a:ea typeface="Amazon Ember Light" panose="020B0403020204020204" pitchFamily="34" charset="0"/>
                <a:cs typeface="Amazon Ember Light" panose="020B0403020204020204" pitchFamily="34" charset="0"/>
              </a:rPr>
              <a:t>GetRecords</a:t>
            </a:r>
          </a:p>
        </p:txBody>
      </p:sp>
      <p:sp>
        <p:nvSpPr>
          <p:cNvPr id="19" name="TextBox 18"/>
          <p:cNvSpPr txBox="1"/>
          <p:nvPr/>
        </p:nvSpPr>
        <p:spPr>
          <a:xfrm>
            <a:off x="8036114" y="5670721"/>
            <a:ext cx="2395206" cy="400110"/>
          </a:xfrm>
          <a:prstGeom prst="rect">
            <a:avLst/>
          </a:prstGeom>
          <a:noFill/>
        </p:spPr>
        <p:txBody>
          <a:bodyPr wrap="none" rtlCol="0">
            <a:spAutoFit/>
          </a:bodyPr>
          <a:lstStyle/>
          <a:p>
            <a:pPr algn="ctr" defTabSz="731502" rtl="0">
              <a:defRPr/>
            </a:pPr>
            <a:r>
              <a:rPr lang="pt-br" sz="2000" dirty="0">
                <a:latin typeface="Amazon Ember" panose="02000000000000000000" pitchFamily="2" charset="0"/>
                <a:ea typeface="Amazon Ember" panose="02000000000000000000" pitchFamily="2" charset="0"/>
                <a:cs typeface="Amazon Ember Light" charset="0"/>
              </a:rPr>
              <a:t>DynamoDB Stream</a:t>
            </a:r>
          </a:p>
        </p:txBody>
      </p:sp>
      <p:sp>
        <p:nvSpPr>
          <p:cNvPr id="20" name="TextBox 19"/>
          <p:cNvSpPr txBox="1"/>
          <p:nvPr/>
        </p:nvSpPr>
        <p:spPr>
          <a:xfrm>
            <a:off x="8449693" y="2229397"/>
            <a:ext cx="1572866" cy="400110"/>
          </a:xfrm>
          <a:prstGeom prst="rect">
            <a:avLst/>
          </a:prstGeom>
          <a:noFill/>
        </p:spPr>
        <p:txBody>
          <a:bodyPr wrap="none" rtlCol="0">
            <a:spAutoFit/>
          </a:bodyPr>
          <a:lstStyle/>
          <a:p>
            <a:pPr algn="ctr" defTabSz="731502" rtl="0">
              <a:defRPr/>
            </a:pPr>
            <a:r>
              <a:rPr lang="pt-br" sz="2000" dirty="0">
                <a:latin typeface="Amazon Ember" panose="02000000000000000000" pitchFamily="2" charset="0"/>
                <a:ea typeface="Amazon Ember" panose="02000000000000000000" pitchFamily="2" charset="0"/>
                <a:cs typeface="Amazon Ember Light" charset="0"/>
              </a:rPr>
              <a:t>Fragmentos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261" y="3232373"/>
            <a:ext cx="596951" cy="596951"/>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261" y="3900143"/>
            <a:ext cx="596951" cy="596951"/>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261" y="4591420"/>
            <a:ext cx="596951" cy="596951"/>
          </a:xfrm>
          <a:prstGeom prst="rect">
            <a:avLst/>
          </a:prstGeom>
        </p:spPr>
      </p:pic>
      <p:sp>
        <p:nvSpPr>
          <p:cNvPr id="24" name="TextBox 23"/>
          <p:cNvSpPr txBox="1"/>
          <p:nvPr/>
        </p:nvSpPr>
        <p:spPr>
          <a:xfrm>
            <a:off x="10151731" y="2037216"/>
            <a:ext cx="1736373" cy="707886"/>
          </a:xfrm>
          <a:prstGeom prst="rect">
            <a:avLst/>
          </a:prstGeom>
          <a:noFill/>
        </p:spPr>
        <p:txBody>
          <a:bodyPr wrap="none" rtlCol="0">
            <a:spAutoFit/>
          </a:bodyPr>
          <a:lstStyle/>
          <a:p>
            <a:pPr algn="ctr" defTabSz="731502" rtl="0">
              <a:defRPr/>
            </a:pPr>
            <a:r>
              <a:rPr lang="pt-br" sz="2000">
                <a:latin typeface="Amazon Ember" panose="02000000000000000000" pitchFamily="2" charset="0"/>
                <a:ea typeface="Amazon Ember" panose="02000000000000000000" pitchFamily="2" charset="0"/>
                <a:cs typeface="Amazon Ember Light" charset="0"/>
              </a:rPr>
              <a:t>AWS Lambda</a:t>
            </a:r>
          </a:p>
          <a:p>
            <a:pPr algn="ctr" defTabSz="731502" rtl="0">
              <a:defRPr/>
            </a:pPr>
            <a:r>
              <a:rPr lang="pt-br" sz="2000">
                <a:latin typeface="Amazon Ember" panose="02000000000000000000" pitchFamily="2" charset="0"/>
                <a:ea typeface="Amazon Ember" panose="02000000000000000000" pitchFamily="2" charset="0"/>
                <a:cs typeface="Amazon Ember Light" charset="0"/>
              </a:rPr>
              <a:t>Funções</a:t>
            </a:r>
          </a:p>
        </p:txBody>
      </p:sp>
      <p:pic>
        <p:nvPicPr>
          <p:cNvPr id="25" name="Graphic 56">
            <a:extLst>
              <a:ext uri="{FF2B5EF4-FFF2-40B4-BE49-F238E27FC236}">
                <a16:creationId xmlns:a16="http://schemas.microsoft.com/office/drawing/2014/main" id="{A7B84975-1529-F348-B07E-49C5CB667827}"/>
              </a:ext>
            </a:extLst>
          </p:cNvPr>
          <p:cNvPicPr>
            <a:picLocks noChangeAspect="1"/>
          </p:cNvPicPr>
          <p:nvPr/>
        </p:nvPicPr>
        <p:blipFill>
          <a:blip r:embed="rId4"/>
          <a:stretch>
            <a:fillRect/>
          </a:stretch>
        </p:blipFill>
        <p:spPr>
          <a:xfrm>
            <a:off x="4124014" y="2529998"/>
            <a:ext cx="469900" cy="381534"/>
          </a:xfrm>
          <a:prstGeom prst="rect">
            <a:avLst/>
          </a:prstGeom>
        </p:spPr>
      </p:pic>
      <p:sp>
        <p:nvSpPr>
          <p:cNvPr id="27" name="Rectangle 26"/>
          <p:cNvSpPr/>
          <p:nvPr/>
        </p:nvSpPr>
        <p:spPr>
          <a:xfrm>
            <a:off x="252401" y="1357747"/>
            <a:ext cx="4537963" cy="4067075"/>
          </a:xfrm>
          <a:prstGeom prst="rect">
            <a:avLst/>
          </a:prstGeom>
        </p:spPr>
        <p:txBody>
          <a:bodyPr wrap="square" rtlCol="0">
            <a:spAutoFit/>
          </a:bodyPr>
          <a:lstStyle/>
          <a:p>
            <a:pPr defTabSz="731502" rtl="0">
              <a:defRPr/>
            </a:pPr>
            <a:r>
              <a:rPr lang="pt-br" sz="2400" dirty="0">
                <a:ea typeface="Amazon Ember" panose="02000000000000000000" pitchFamily="2" charset="0"/>
                <a:cs typeface="Amazon Ember Light" panose="020B0403020204020204" pitchFamily="34" charset="0"/>
              </a:rPr>
              <a:t>Streams (fluxos) do DynamoDB</a:t>
            </a:r>
            <a:endParaRPr lang="en-US" sz="2400" dirty="0">
              <a:ea typeface="Amazon Ember Light" charset="0"/>
              <a:cs typeface="Amazon Ember Light" charset="0"/>
            </a:endParaRPr>
          </a:p>
          <a:p>
            <a:pPr marL="203174" indent="-203174" defTabSz="731502" rtl="0">
              <a:lnSpc>
                <a:spcPct val="150000"/>
              </a:lnSpc>
              <a:buFont typeface="Wingdings" charset="2"/>
              <a:buChar char="ü"/>
              <a:defRPr/>
            </a:pPr>
            <a:r>
              <a:rPr lang="pt-br" sz="2000" dirty="0">
                <a:ea typeface="Amazon Ember Light" charset="0"/>
                <a:cs typeface="Amazon Ember Light" charset="0"/>
              </a:rPr>
              <a:t> </a:t>
            </a:r>
            <a:r>
              <a:rPr lang="pt-br" dirty="0">
                <a:ea typeface="Amazon Ember Light" charset="0"/>
                <a:cs typeface="Amazon Ember Light" charset="0"/>
              </a:rPr>
              <a:t>Streams (fluxos) de alterações de item</a:t>
            </a:r>
          </a:p>
          <a:p>
            <a:pPr marL="203174" indent="-203174" defTabSz="731502" rtl="0">
              <a:buFont typeface="Wingdings" charset="2"/>
              <a:buChar char="ü"/>
              <a:defRPr/>
            </a:pPr>
            <a:r>
              <a:rPr lang="pt-br" dirty="0">
                <a:ea typeface="Amazon Ember Light" charset="0"/>
                <a:cs typeface="Amazon Ember Light" charset="0"/>
              </a:rPr>
              <a:t> O registro aparece exatamente uma vez</a:t>
            </a:r>
          </a:p>
          <a:p>
            <a:pPr marL="203174" indent="-203174" defTabSz="731502" rtl="0">
              <a:lnSpc>
                <a:spcPct val="150000"/>
              </a:lnSpc>
              <a:buFont typeface="Wingdings" charset="2"/>
              <a:buChar char="ü"/>
              <a:defRPr/>
            </a:pPr>
            <a:r>
              <a:rPr lang="pt-br" dirty="0">
                <a:ea typeface="Amazon Ember Light" charset="0"/>
                <a:cs typeface="Amazon Ember Light" charset="0"/>
              </a:rPr>
              <a:t> Estritamente ordenado por chave</a:t>
            </a:r>
          </a:p>
          <a:p>
            <a:pPr marL="203174" indent="-203174" defTabSz="731502" rtl="0">
              <a:lnSpc>
                <a:spcPct val="150000"/>
              </a:lnSpc>
              <a:buFont typeface="Wingdings" charset="2"/>
              <a:buChar char="ü"/>
              <a:defRPr/>
            </a:pPr>
            <a:r>
              <a:rPr lang="pt-br" dirty="0">
                <a:ea typeface="Amazon Ember Light" charset="0"/>
                <a:cs typeface="Amazon Ember Light" charset="0"/>
              </a:rPr>
              <a:t> Durável, escalável</a:t>
            </a:r>
          </a:p>
          <a:p>
            <a:pPr marL="203174" indent="-203174" defTabSz="731502" rtl="0">
              <a:lnSpc>
                <a:spcPct val="150000"/>
              </a:lnSpc>
              <a:buFont typeface="Wingdings" charset="2"/>
              <a:buChar char="ü"/>
              <a:defRPr/>
            </a:pPr>
            <a:r>
              <a:rPr lang="pt-br" dirty="0">
                <a:ea typeface="Amazon Ember Light" charset="0"/>
                <a:cs typeface="Amazon Ember Light" charset="0"/>
              </a:rPr>
              <a:t> totalmente gerenciado</a:t>
            </a:r>
          </a:p>
          <a:p>
            <a:pPr marL="203174" indent="-203174" defTabSz="731502" rtl="0">
              <a:lnSpc>
                <a:spcPct val="150000"/>
              </a:lnSpc>
              <a:buFont typeface="Wingdings" charset="2"/>
              <a:buChar char="ü"/>
              <a:defRPr/>
            </a:pPr>
            <a:r>
              <a:rPr lang="pt-br" dirty="0">
                <a:ea typeface="Amazon Ember Light" charset="0"/>
                <a:cs typeface="Amazon Ember Light" charset="0"/>
              </a:rPr>
              <a:t> retenção de dados por 24 horas</a:t>
            </a:r>
          </a:p>
          <a:p>
            <a:pPr marL="203174" indent="-203174" defTabSz="731502" rtl="0">
              <a:lnSpc>
                <a:spcPct val="150000"/>
              </a:lnSpc>
              <a:buFont typeface="Wingdings" charset="2"/>
              <a:buChar char="ü"/>
              <a:defRPr/>
            </a:pPr>
            <a:r>
              <a:rPr lang="pt-br" dirty="0">
                <a:ea typeface="Amazon Ember Light" charset="0"/>
                <a:cs typeface="Amazon Ember Light" charset="0"/>
              </a:rPr>
              <a:t> Latência de subsegundo</a:t>
            </a:r>
          </a:p>
          <a:p>
            <a:pPr marL="203174" indent="-203174" defTabSz="731502" rtl="0">
              <a:lnSpc>
                <a:spcPct val="150000"/>
              </a:lnSpc>
              <a:buFont typeface="Wingdings" charset="2"/>
              <a:buChar char="ü"/>
              <a:defRPr/>
            </a:pPr>
            <a:r>
              <a:rPr lang="pt-br" dirty="0">
                <a:ea typeface="Amazon Ember Light" charset="0"/>
                <a:cs typeface="Amazon Ember Light" charset="0"/>
              </a:rPr>
              <a:t> Origem do evento para o</a:t>
            </a:r>
            <a:endParaRPr lang="pt-BR" dirty="0">
              <a:ea typeface="Amazon Ember Light" charset="0"/>
              <a:cs typeface="Amazon Ember Light" charset="0"/>
            </a:endParaRPr>
          </a:p>
          <a:p>
            <a:pPr marL="285750" defTabSz="731502">
              <a:defRPr/>
            </a:pPr>
            <a:r>
              <a:rPr lang="pt-br" dirty="0">
                <a:ea typeface="Amazon Ember Light" charset="0"/>
                <a:cs typeface="Amazon Ember Light" charset="0"/>
              </a:rPr>
              <a:t>AWS Lambda</a:t>
            </a:r>
          </a:p>
        </p:txBody>
      </p:sp>
      <p:cxnSp>
        <p:nvCxnSpPr>
          <p:cNvPr id="28" name="Straight Arrow Connector 27">
            <a:extLst>
              <a:ext uri="{FF2B5EF4-FFF2-40B4-BE49-F238E27FC236}">
                <a16:creationId xmlns:a16="http://schemas.microsoft.com/office/drawing/2014/main" id="{A2990084-9649-5544-A6FF-A95C12611CCF}"/>
              </a:ext>
            </a:extLst>
          </p:cNvPr>
          <p:cNvCxnSpPr>
            <a:cxnSpLocks noChangeAspect="1"/>
          </p:cNvCxnSpPr>
          <p:nvPr/>
        </p:nvCxnSpPr>
        <p:spPr>
          <a:xfrm>
            <a:off x="6783264" y="3505649"/>
            <a:ext cx="1405698"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990084-9649-5544-A6FF-A95C12611CCF}"/>
              </a:ext>
            </a:extLst>
          </p:cNvPr>
          <p:cNvCxnSpPr>
            <a:cxnSpLocks noChangeAspect="1"/>
          </p:cNvCxnSpPr>
          <p:nvPr/>
        </p:nvCxnSpPr>
        <p:spPr>
          <a:xfrm>
            <a:off x="6782137" y="4173419"/>
            <a:ext cx="1400840"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990084-9649-5544-A6FF-A95C12611CCF}"/>
              </a:ext>
            </a:extLst>
          </p:cNvPr>
          <p:cNvCxnSpPr/>
          <p:nvPr/>
        </p:nvCxnSpPr>
        <p:spPr>
          <a:xfrm>
            <a:off x="6782137" y="4864696"/>
            <a:ext cx="1400840"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2990084-9649-5544-A6FF-A95C12611CCF}"/>
              </a:ext>
            </a:extLst>
          </p:cNvPr>
          <p:cNvCxnSpPr/>
          <p:nvPr/>
        </p:nvCxnSpPr>
        <p:spPr>
          <a:xfrm>
            <a:off x="9240831" y="3505649"/>
            <a:ext cx="1461913"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990084-9649-5544-A6FF-A95C12611CCF}"/>
              </a:ext>
            </a:extLst>
          </p:cNvPr>
          <p:cNvCxnSpPr/>
          <p:nvPr/>
        </p:nvCxnSpPr>
        <p:spPr>
          <a:xfrm>
            <a:off x="9233718" y="4173419"/>
            <a:ext cx="1461913"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990084-9649-5544-A6FF-A95C12611CCF}"/>
              </a:ext>
            </a:extLst>
          </p:cNvPr>
          <p:cNvCxnSpPr/>
          <p:nvPr/>
        </p:nvCxnSpPr>
        <p:spPr>
          <a:xfrm>
            <a:off x="9233718" y="4864696"/>
            <a:ext cx="1461913"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69198" y="6078119"/>
            <a:ext cx="9653605" cy="369332"/>
          </a:xfrm>
          <a:prstGeom prst="rect">
            <a:avLst/>
          </a:prstGeom>
          <a:solidFill>
            <a:schemeClr val="bg2"/>
          </a:solidFill>
          <a:ln>
            <a:noFill/>
          </a:ln>
        </p:spPr>
        <p:txBody>
          <a:bodyPr wrap="none" rtlCol="0">
            <a:spAutoFit/>
          </a:bodyPr>
          <a:lstStyle/>
          <a:p>
            <a:pPr algn="ctr" defTabSz="609585" rtl="0">
              <a:defRPr/>
            </a:pPr>
            <a:r>
              <a:rPr lang="pt-br" dirty="0">
                <a:solidFill>
                  <a:srgbClr val="474746"/>
                </a:solidFill>
                <a:latin typeface="Amazon Ember Light" charset="0"/>
                <a:ea typeface="Amazon Ember Light" charset="0"/>
                <a:cs typeface="Amazon Ember Light" charset="0"/>
              </a:rPr>
              <a:t>Streams do DynamoDB + AWS Lambda = entrega confiável de eventos “pelo menos uma vez”</a:t>
            </a:r>
          </a:p>
        </p:txBody>
      </p:sp>
    </p:spTree>
    <p:extLst>
      <p:ext uri="{BB962C8B-B14F-4D97-AF65-F5344CB8AC3E}">
        <p14:creationId xmlns:p14="http://schemas.microsoft.com/office/powerpoint/2010/main" val="1827468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56" y="2870026"/>
            <a:ext cx="6213712" cy="1117947"/>
          </a:xfrm>
        </p:spPr>
        <p:txBody>
          <a:bodyPr rtlCol="0">
            <a:noAutofit/>
          </a:bodyPr>
          <a:lstStyle/>
          <a:p>
            <a:pPr rtl="0"/>
            <a:r>
              <a:rPr lang="pt-br" dirty="0">
                <a:solidFill>
                  <a:srgbClr val="FFFFFF"/>
                </a:solidFill>
              </a:rPr>
              <a:t>Melhores práticas</a:t>
            </a:r>
            <a:endParaRPr lang="en-US" dirty="0">
              <a:solidFill>
                <a:srgbClr val="FFFFFF"/>
              </a:solidFill>
              <a:latin typeface="Amazon Ember Light" panose="020B0403020204020204"/>
            </a:endParaRP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42</a:t>
            </a:fld>
            <a:endParaRPr lang="en-US"/>
          </a:p>
        </p:txBody>
      </p:sp>
      <p:sp>
        <p:nvSpPr>
          <p:cNvPr id="5" name="Footer Placeholder 4"/>
          <p:cNvSpPr>
            <a:spLocks noGrp="1"/>
          </p:cNvSpPr>
          <p:nvPr>
            <p:ph type="ftr" sz="quarter" idx="3"/>
          </p:nvPr>
        </p:nvSpPr>
        <p:spPr>
          <a:xfrm>
            <a:off x="419099" y="6356350"/>
            <a:ext cx="4797669"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420930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5452" y="315342"/>
            <a:ext cx="9034272" cy="573684"/>
          </a:xfrm>
        </p:spPr>
        <p:txBody>
          <a:bodyPr rtlCol="0"/>
          <a:lstStyle/>
          <a:p>
            <a:pPr rtl="0"/>
            <a:r>
              <a:rPr lang="pt-br" sz="3500" dirty="0">
                <a:solidFill>
                  <a:srgbClr val="FFFFFF"/>
                </a:solidFill>
              </a:rPr>
              <a:t>Melhores práticas</a:t>
            </a:r>
            <a:r>
              <a:rPr lang="pt-br" sz="3500" dirty="0"/>
              <a:t>de código de função</a:t>
            </a:r>
            <a:endParaRPr lang="en-US" sz="3500" dirty="0">
              <a:solidFill>
                <a:srgbClr val="FFFFFF"/>
              </a:solidFill>
              <a:latin typeface="Amazon Ember Light" panose="020B0403020204020204"/>
            </a:endParaRPr>
          </a:p>
        </p:txBody>
      </p:sp>
      <p:sp>
        <p:nvSpPr>
          <p:cNvPr id="6" name="Content Placeholder 5"/>
          <p:cNvSpPr>
            <a:spLocks noGrp="1"/>
          </p:cNvSpPr>
          <p:nvPr>
            <p:ph idx="1"/>
          </p:nvPr>
        </p:nvSpPr>
        <p:spPr/>
        <p:txBody>
          <a:bodyPr rtlCol="0">
            <a:normAutofit/>
          </a:bodyPr>
          <a:lstStyle/>
          <a:p>
            <a:pPr rtl="0">
              <a:spcAft>
                <a:spcPts val="600"/>
              </a:spcAft>
            </a:pPr>
            <a:r>
              <a:rPr lang="pt-br" sz="2400" dirty="0"/>
              <a:t>Separe o handler de Lambda (ponto de entrada) de sua lógica principal.</a:t>
            </a:r>
          </a:p>
          <a:p>
            <a:pPr rtl="0">
              <a:spcAft>
                <a:spcPts val="600"/>
              </a:spcAft>
            </a:pPr>
            <a:r>
              <a:rPr lang="pt-br" sz="2400" dirty="0"/>
              <a:t>Aproveite a reutilização do contexto de execução.</a:t>
            </a:r>
          </a:p>
          <a:p>
            <a:pPr rtl="0">
              <a:spcAft>
                <a:spcPts val="600"/>
              </a:spcAft>
            </a:pPr>
            <a:r>
              <a:rPr lang="pt-br" sz="2400" dirty="0"/>
              <a:t>Use variáveis de </a:t>
            </a:r>
            <a:r>
              <a:rPr lang="pt-br" sz="2400" dirty="0">
                <a:solidFill>
                  <a:srgbClr val="000000"/>
                </a:solidFill>
              </a:rPr>
              <a:t>ambiente</a:t>
            </a:r>
            <a:r>
              <a:rPr lang="pt-br" sz="2400" dirty="0"/>
              <a:t>.</a:t>
            </a:r>
          </a:p>
          <a:p>
            <a:pPr rtl="0">
              <a:spcAft>
                <a:spcPts val="600"/>
              </a:spcAft>
            </a:pPr>
            <a:r>
              <a:rPr lang="pt-br" sz="2400" dirty="0"/>
              <a:t>Controle as dependências em seu pacote de implantação da função.</a:t>
            </a:r>
          </a:p>
          <a:p>
            <a:pPr rtl="0">
              <a:spcAft>
                <a:spcPts val="600"/>
              </a:spcAft>
            </a:pPr>
            <a:r>
              <a:rPr lang="pt-br" sz="2400" dirty="0"/>
              <a:t>Minimize o tamanho do pacote de implantação para as necessidades de seu tempo de execução. </a:t>
            </a:r>
          </a:p>
          <a:p>
            <a:pPr rtl="0">
              <a:spcAft>
                <a:spcPts val="600"/>
              </a:spcAft>
            </a:pPr>
            <a:r>
              <a:rPr lang="pt-br" sz="2400" dirty="0"/>
              <a:t>Minimize a complexidade de suas dependências. </a:t>
            </a:r>
          </a:p>
          <a:p>
            <a:pPr rtl="0">
              <a:spcAft>
                <a:spcPts val="600"/>
              </a:spcAft>
            </a:pPr>
            <a:r>
              <a:rPr lang="pt-br" sz="2400" dirty="0"/>
              <a:t>Evite usar </a:t>
            </a:r>
            <a:r>
              <a:rPr lang="pt-br" sz="2400" dirty="0">
                <a:solidFill>
                  <a:srgbClr val="000000"/>
                </a:solidFill>
              </a:rPr>
              <a:t>código</a:t>
            </a:r>
            <a:r>
              <a:rPr lang="pt-br" sz="2400" dirty="0"/>
              <a:t> recursivo.</a:t>
            </a:r>
          </a:p>
          <a:p>
            <a:pPr rtl="0">
              <a:spcAft>
                <a:spcPts val="600"/>
              </a:spcAft>
            </a:pPr>
            <a:r>
              <a:rPr lang="pt-br" sz="2400" dirty="0"/>
              <a:t>Compartilhe dependências comuns com camadas.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43</a:t>
            </a:fld>
            <a:endParaRPr lang="en-US"/>
          </a:p>
        </p:txBody>
      </p:sp>
      <p:sp>
        <p:nvSpPr>
          <p:cNvPr id="2" name="Footer Placeholder 1"/>
          <p:cNvSpPr>
            <a:spLocks noGrp="1"/>
          </p:cNvSpPr>
          <p:nvPr>
            <p:ph type="ftr" sz="quarter" idx="3"/>
          </p:nvPr>
        </p:nvSpPr>
        <p:spPr>
          <a:xfrm>
            <a:off x="419100" y="6356350"/>
            <a:ext cx="5782408"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4212903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5452" y="365125"/>
            <a:ext cx="9034272" cy="474119"/>
          </a:xfrm>
        </p:spPr>
        <p:txBody>
          <a:bodyPr rtlCol="0"/>
          <a:lstStyle/>
          <a:p>
            <a:pPr rtl="0"/>
            <a:r>
              <a:rPr lang="pt-br" sz="3500" dirty="0"/>
              <a:t>Configuração da função</a:t>
            </a:r>
          </a:p>
        </p:txBody>
      </p:sp>
      <p:sp>
        <p:nvSpPr>
          <p:cNvPr id="6" name="Content Placeholder 5"/>
          <p:cNvSpPr>
            <a:spLocks noGrp="1"/>
          </p:cNvSpPr>
          <p:nvPr>
            <p:ph idx="1"/>
          </p:nvPr>
        </p:nvSpPr>
        <p:spPr/>
        <p:txBody>
          <a:bodyPr rtlCol="0">
            <a:normAutofit/>
          </a:bodyPr>
          <a:lstStyle/>
          <a:p>
            <a:pPr rtl="0"/>
            <a:r>
              <a:rPr lang="pt-br" sz="2400" dirty="0"/>
              <a:t>Teste de performance de sua função Lambda para memória.</a:t>
            </a:r>
          </a:p>
          <a:p>
            <a:pPr rtl="0"/>
            <a:r>
              <a:rPr lang="pt-br" sz="2400" dirty="0"/>
              <a:t>Carregue o teste de sua função do Lambda para tempo limite.</a:t>
            </a:r>
          </a:p>
          <a:p>
            <a:pPr rtl="0"/>
            <a:r>
              <a:rPr lang="pt-br" sz="2400" dirty="0"/>
              <a:t>Entenda os limites do Lambda</a:t>
            </a:r>
          </a:p>
          <a:p>
            <a:pPr rtl="0"/>
            <a:r>
              <a:rPr lang="pt-br" sz="2400" dirty="0"/>
              <a:t>Exclua as funções do Lambda que não está mais usando.</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44</a:t>
            </a:fld>
            <a:endParaRPr lang="en-US"/>
          </a:p>
        </p:txBody>
      </p:sp>
      <p:sp>
        <p:nvSpPr>
          <p:cNvPr id="2" name="Footer Placeholder 1"/>
          <p:cNvSpPr>
            <a:spLocks noGrp="1"/>
          </p:cNvSpPr>
          <p:nvPr>
            <p:ph type="ftr" sz="quarter" idx="3"/>
          </p:nvPr>
        </p:nvSpPr>
        <p:spPr>
          <a:xfrm>
            <a:off x="419100" y="6356350"/>
            <a:ext cx="6767146"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246197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9100" y="351477"/>
            <a:ext cx="9034272" cy="474119"/>
          </a:xfrm>
        </p:spPr>
        <p:txBody>
          <a:bodyPr rtlCol="0"/>
          <a:lstStyle/>
          <a:p>
            <a:pPr rtl="0"/>
            <a:r>
              <a:rPr lang="pt-br" sz="3500" dirty="0"/>
              <a:t>Geral</a:t>
            </a:r>
          </a:p>
        </p:txBody>
      </p:sp>
      <p:sp>
        <p:nvSpPr>
          <p:cNvPr id="6" name="Content Placeholder 5"/>
          <p:cNvSpPr>
            <a:spLocks noGrp="1"/>
          </p:cNvSpPr>
          <p:nvPr>
            <p:ph idx="1"/>
          </p:nvPr>
        </p:nvSpPr>
        <p:spPr/>
        <p:txBody>
          <a:bodyPr rtlCol="0"/>
          <a:lstStyle/>
          <a:p>
            <a:pPr rtl="0"/>
            <a:r>
              <a:rPr lang="pt-br" sz="2400" dirty="0"/>
              <a:t>Alarmes e </a:t>
            </a:r>
            <a:r>
              <a:rPr lang="pt-br" sz="2400" dirty="0">
                <a:solidFill>
                  <a:srgbClr val="000000"/>
                </a:solidFill>
              </a:rPr>
              <a:t>Métricas</a:t>
            </a:r>
            <a:endParaRPr lang="en-US" sz="2400" dirty="0">
              <a:solidFill>
                <a:srgbClr val="000000"/>
              </a:solidFill>
              <a:latin typeface="Amazon Ember Light" panose="020B0403020204020204"/>
            </a:endParaRPr>
          </a:p>
          <a:p>
            <a:pPr lvl="1" rtl="0"/>
            <a:r>
              <a:rPr lang="pt-br" sz="2000" dirty="0"/>
              <a:t>Use métricas do Lambda e alarmes do CloudWatch.</a:t>
            </a:r>
          </a:p>
          <a:p>
            <a:pPr lvl="1" rtl="0"/>
            <a:r>
              <a:rPr lang="pt-br" sz="2000" dirty="0"/>
              <a:t>Use sua biblioteca de registro. </a:t>
            </a:r>
          </a:p>
          <a:p>
            <a:pPr lvl="1" rtl="0"/>
            <a:endParaRPr lang="en-US" dirty="0"/>
          </a:p>
          <a:p>
            <a:pPr rtl="0"/>
            <a:r>
              <a:rPr lang="pt-br" sz="2400" dirty="0"/>
              <a:t>Invocações assíncronas</a:t>
            </a:r>
            <a:endParaRPr lang="pt-br" dirty="0"/>
          </a:p>
          <a:p>
            <a:pPr lvl="1" rtl="0"/>
            <a:r>
              <a:rPr lang="pt-br" sz="2000" dirty="0"/>
              <a:t>Crie e use </a:t>
            </a:r>
            <a:r>
              <a:rPr lang="pt-br" sz="2000" dirty="0">
                <a:solidFill>
                  <a:srgbClr val="000000"/>
                </a:solidFill>
              </a:rPr>
              <a:t>filas</a:t>
            </a:r>
            <a:r>
              <a:rPr lang="pt-br" sz="2000" dirty="0"/>
              <a:t>de dead-letter (mensagens mortas).</a:t>
            </a:r>
            <a:endParaRPr lang="pt-br" dirty="0"/>
          </a:p>
          <a:p>
            <a:pPr marL="0" indent="0" rtl="0">
              <a:buNone/>
            </a:pPr>
            <a:endParaRPr lang="en-US"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45</a:t>
            </a:fld>
            <a:endParaRPr lang="en-US"/>
          </a:p>
        </p:txBody>
      </p:sp>
      <p:sp>
        <p:nvSpPr>
          <p:cNvPr id="2" name="Footer Placeholder 1"/>
          <p:cNvSpPr>
            <a:spLocks noGrp="1"/>
          </p:cNvSpPr>
          <p:nvPr>
            <p:ph type="ftr" sz="quarter" idx="3"/>
          </p:nvPr>
        </p:nvSpPr>
        <p:spPr>
          <a:xfrm>
            <a:off x="419100" y="6356350"/>
            <a:ext cx="4528038"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2761726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04" y="3009034"/>
            <a:ext cx="11353800" cy="839930"/>
          </a:xfrm>
        </p:spPr>
        <p:txBody>
          <a:bodyPr rtlCol="0">
            <a:noAutofit/>
          </a:bodyPr>
          <a:lstStyle/>
          <a:p>
            <a:pPr rtl="0"/>
            <a:r>
              <a:rPr lang="pt-br" dirty="0"/>
              <a:t>Cenário do curso</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46</a:t>
            </a:fld>
            <a:endParaRPr lang="en-US"/>
          </a:p>
        </p:txBody>
      </p:sp>
      <p:sp>
        <p:nvSpPr>
          <p:cNvPr id="5" name="Footer Placeholder 4"/>
          <p:cNvSpPr>
            <a:spLocks noGrp="1"/>
          </p:cNvSpPr>
          <p:nvPr>
            <p:ph type="ftr" sz="quarter" idx="3"/>
          </p:nvPr>
        </p:nvSpPr>
        <p:spPr>
          <a:xfrm>
            <a:off x="419100" y="6356350"/>
            <a:ext cx="4844562"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2543472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43211"/>
            <a:ext cx="9034272" cy="1117947"/>
          </a:xfrm>
        </p:spPr>
        <p:txBody>
          <a:bodyPr rtlCol="0"/>
          <a:lstStyle/>
          <a:p>
            <a:pPr rtl="0"/>
            <a:r>
              <a:rPr lang="pt-br" sz="3500" dirty="0"/>
              <a:t>Cenário: desenvolver uma </a:t>
            </a:r>
            <a:r>
              <a:rPr lang="pt-br" sz="3500" dirty="0">
                <a:solidFill>
                  <a:srgbClr val="FFFFFF"/>
                </a:solidFill>
              </a:rPr>
              <a:t>aplicação</a:t>
            </a:r>
            <a:r>
              <a:rPr lang="pt-BR" sz="3500" dirty="0">
                <a:solidFill>
                  <a:srgbClr val="FFFFFF"/>
                </a:solidFill>
              </a:rPr>
              <a:t> </a:t>
            </a:r>
            <a:br>
              <a:rPr lang="pt-BR" sz="3500" dirty="0">
                <a:solidFill>
                  <a:srgbClr val="FFFFFF"/>
                </a:solidFill>
              </a:rPr>
            </a:br>
            <a:r>
              <a:rPr lang="pt-br" sz="3500" dirty="0"/>
              <a:t>de ponta a ponta</a:t>
            </a:r>
            <a:endParaRPr lang="en-US" sz="3500"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47</a:t>
            </a:fld>
            <a:endParaRPr lang="en-US"/>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9868" y="1662714"/>
            <a:ext cx="781464" cy="781464"/>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8643" y="2930830"/>
            <a:ext cx="781464" cy="781464"/>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8643" y="4198946"/>
            <a:ext cx="781464" cy="781464"/>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8643" y="5467063"/>
            <a:ext cx="781464" cy="781464"/>
          </a:xfrm>
          <a:prstGeom prst="rect">
            <a:avLst/>
          </a:prstGeom>
        </p:spPr>
      </p:pic>
      <p:sp>
        <p:nvSpPr>
          <p:cNvPr id="5" name="Footer Placeholder 4"/>
          <p:cNvSpPr>
            <a:spLocks noGrp="1"/>
          </p:cNvSpPr>
          <p:nvPr>
            <p:ph type="ftr" sz="quarter" idx="3"/>
          </p:nvPr>
        </p:nvSpPr>
        <p:spPr>
          <a:xfrm>
            <a:off x="419100" y="6356350"/>
            <a:ext cx="4528038" cy="365125"/>
          </a:xfrm>
        </p:spPr>
        <p:txBody>
          <a:bodyPr rtlCol="0"/>
          <a:lstStyle/>
          <a:p>
            <a:pPr rtl="0"/>
            <a:r>
              <a:rPr lang="pt-br"/>
              <a:t>© 2020, Amazon Web Services, Inc. ou suas afiliadas. Todos os direitos reservados.</a:t>
            </a:r>
          </a:p>
        </p:txBody>
      </p:sp>
      <p:sp>
        <p:nvSpPr>
          <p:cNvPr id="26" name="TextBox 25"/>
          <p:cNvSpPr txBox="1"/>
          <p:nvPr/>
        </p:nvSpPr>
        <p:spPr>
          <a:xfrm>
            <a:off x="9320205" y="4358328"/>
            <a:ext cx="2162191" cy="556636"/>
          </a:xfrm>
          <a:prstGeom prst="rect">
            <a:avLst/>
          </a:prstGeom>
          <a:noFill/>
        </p:spPr>
        <p:txBody>
          <a:bodyPr wrap="square" lIns="0" tIns="0" rIns="0" bIns="0" rtlCol="0">
            <a:no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Tabela do DynamoDB</a:t>
            </a:r>
          </a:p>
        </p:txBody>
      </p:sp>
      <p:grpSp>
        <p:nvGrpSpPr>
          <p:cNvPr id="27" name="Group 26"/>
          <p:cNvGrpSpPr/>
          <p:nvPr/>
        </p:nvGrpSpPr>
        <p:grpSpPr>
          <a:xfrm>
            <a:off x="713873" y="3193308"/>
            <a:ext cx="948594" cy="1286036"/>
            <a:chOff x="2235622" y="3380361"/>
            <a:chExt cx="948594" cy="1286036"/>
          </a:xfrm>
        </p:grpSpPr>
        <p:sp>
          <p:nvSpPr>
            <p:cNvPr id="28" name="TextBox 27"/>
            <p:cNvSpPr txBox="1"/>
            <p:nvPr/>
          </p:nvSpPr>
          <p:spPr>
            <a:xfrm>
              <a:off x="2235622" y="4345216"/>
              <a:ext cx="948594" cy="321181"/>
            </a:xfrm>
            <a:prstGeom prst="rect">
              <a:avLst/>
            </a:prstGeom>
            <a:noFill/>
          </p:spPr>
          <p:txBody>
            <a:bodyPr wrap="square" lIns="0" tIns="0" rIns="0" bIns="0" rtlCol="0">
              <a:noAutofit/>
            </a:bodyPr>
            <a:lstStyle/>
            <a:p>
              <a:pPr algn="ctr" rtl="0"/>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Usuário</a:t>
              </a:r>
              <a:endParaRPr lang="en-US" sz="20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29" name="Graphic 39">
              <a:extLst>
                <a:ext uri="{FF2B5EF4-FFF2-40B4-BE49-F238E27FC236}">
                  <a16:creationId xmlns:a16="http://schemas.microsoft.com/office/drawing/2014/main" id="{6FA71975-EA2D-784E-8A28-738A17320E91}"/>
                </a:ext>
              </a:extLst>
            </p:cNvPr>
            <p:cNvPicPr>
              <a:picLocks noChangeAspect="1"/>
            </p:cNvPicPr>
            <p:nvPr/>
          </p:nvPicPr>
          <p:blipFill>
            <a:blip r:embed="rId5"/>
            <a:stretch>
              <a:fillRect/>
            </a:stretch>
          </p:blipFill>
          <p:spPr>
            <a:xfrm>
              <a:off x="2252719" y="3380361"/>
              <a:ext cx="914400" cy="914400"/>
            </a:xfrm>
            <a:prstGeom prst="rect">
              <a:avLst/>
            </a:prstGeom>
          </p:spPr>
        </p:pic>
      </p:grpSp>
      <p:sp>
        <p:nvSpPr>
          <p:cNvPr id="39" name="TextBox 38"/>
          <p:cNvSpPr txBox="1"/>
          <p:nvPr/>
        </p:nvSpPr>
        <p:spPr>
          <a:xfrm>
            <a:off x="5190252" y="3215616"/>
            <a:ext cx="1507972" cy="422093"/>
          </a:xfrm>
          <a:prstGeom prst="rect">
            <a:avLst/>
          </a:prstGeom>
          <a:noFill/>
        </p:spPr>
        <p:txBody>
          <a:bodyPr wrap="square" lIns="0" tIns="0" rIns="0" bIns="0" rtlCol="0">
            <a:no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Hospedagem de sites</a:t>
            </a:r>
          </a:p>
        </p:txBody>
      </p:sp>
      <p:sp>
        <p:nvSpPr>
          <p:cNvPr id="40" name="TextBox 39"/>
          <p:cNvSpPr txBox="1"/>
          <p:nvPr/>
        </p:nvSpPr>
        <p:spPr>
          <a:xfrm>
            <a:off x="5190251" y="5251505"/>
            <a:ext cx="1507972" cy="422093"/>
          </a:xfrm>
          <a:prstGeom prst="rect">
            <a:avLst/>
          </a:prstGeom>
          <a:noFill/>
        </p:spPr>
        <p:txBody>
          <a:bodyPr wrap="square" lIns="0" tIns="0" rIns="0" bIns="0" rtlCol="0">
            <a:no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Hospedagem de Mp3</a:t>
            </a:r>
          </a:p>
        </p:txBody>
      </p:sp>
      <p:grpSp>
        <p:nvGrpSpPr>
          <p:cNvPr id="45" name="Group 44">
            <a:extLst>
              <a:ext uri="{FF2B5EF4-FFF2-40B4-BE49-F238E27FC236}">
                <a16:creationId xmlns:a16="http://schemas.microsoft.com/office/drawing/2014/main" id="{1E40BFA2-709E-0949-81CE-DFF45EA0B15A}"/>
              </a:ext>
            </a:extLst>
          </p:cNvPr>
          <p:cNvGrpSpPr/>
          <p:nvPr/>
        </p:nvGrpSpPr>
        <p:grpSpPr>
          <a:xfrm>
            <a:off x="1784931" y="3016998"/>
            <a:ext cx="3490961" cy="2035889"/>
            <a:chOff x="2674471" y="1567527"/>
            <a:chExt cx="1488359" cy="331243"/>
          </a:xfrm>
        </p:grpSpPr>
        <p:sp>
          <p:nvSpPr>
            <p:cNvPr id="46" name="Freeform 45">
              <a:extLst>
                <a:ext uri="{FF2B5EF4-FFF2-40B4-BE49-F238E27FC236}">
                  <a16:creationId xmlns:a16="http://schemas.microsoft.com/office/drawing/2014/main" id="{4EAB45C0-979B-2645-A344-2CE205A1F30E}"/>
                </a:ext>
              </a:extLst>
            </p:cNvPr>
            <p:cNvSpPr/>
            <p:nvPr/>
          </p:nvSpPr>
          <p:spPr>
            <a:xfrm rot="10800000">
              <a:off x="3247467"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47" name="Straight Arrow Connector 46">
              <a:extLst>
                <a:ext uri="{FF2B5EF4-FFF2-40B4-BE49-F238E27FC236}">
                  <a16:creationId xmlns:a16="http://schemas.microsoft.com/office/drawing/2014/main" id="{660EF707-54FE-7940-AB34-F7E5C17573FF}"/>
                </a:ext>
              </a:extLst>
            </p:cNvPr>
            <p:cNvCxnSpPr>
              <a:cxnSpLocks/>
            </p:cNvCxnSpPr>
            <p:nvPr/>
          </p:nvCxnSpPr>
          <p:spPr>
            <a:xfrm>
              <a:off x="2674471" y="1711572"/>
              <a:ext cx="573077" cy="0"/>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8"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5609886" y="2331198"/>
            <a:ext cx="685800" cy="685800"/>
          </a:xfrm>
          <a:prstGeom prst="rect">
            <a:avLst/>
          </a:prstGeom>
        </p:spPr>
      </p:pic>
      <p:pic>
        <p:nvPicPr>
          <p:cNvPr id="49"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5601337" y="4479344"/>
            <a:ext cx="685800" cy="685800"/>
          </a:xfrm>
          <a:prstGeom prst="rect">
            <a:avLst/>
          </a:prstGeom>
        </p:spPr>
      </p:pic>
      <p:pic>
        <p:nvPicPr>
          <p:cNvPr id="50" name="Graphic 45">
            <a:extLst>
              <a:ext uri="{FF2B5EF4-FFF2-40B4-BE49-F238E27FC236}">
                <a16:creationId xmlns:a16="http://schemas.microsoft.com/office/drawing/2014/main" id="{E41541BE-4727-8841-BF0A-E7C98FCD8CAA}"/>
              </a:ext>
            </a:extLst>
          </p:cNvPr>
          <p:cNvPicPr>
            <a:picLocks noChangeAspect="1"/>
          </p:cNvPicPr>
          <p:nvPr/>
        </p:nvPicPr>
        <p:blipFill>
          <a:blip r:embed="rId7"/>
          <a:stretch>
            <a:fillRect/>
          </a:stretch>
        </p:blipFill>
        <p:spPr>
          <a:xfrm>
            <a:off x="10058400" y="3421908"/>
            <a:ext cx="685800" cy="685800"/>
          </a:xfrm>
          <a:prstGeom prst="rect">
            <a:avLst/>
          </a:prstGeom>
        </p:spPr>
      </p:pic>
    </p:spTree>
    <p:custDataLst>
      <p:tags r:id="rId1"/>
    </p:custDataLst>
    <p:extLst>
      <p:ext uri="{BB962C8B-B14F-4D97-AF65-F5344CB8AC3E}">
        <p14:creationId xmlns:p14="http://schemas.microsoft.com/office/powerpoint/2010/main" val="2919191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140223"/>
            <a:ext cx="7169055" cy="923923"/>
          </a:xfrm>
        </p:spPr>
        <p:txBody>
          <a:bodyPr rtlCol="0">
            <a:noAutofit/>
          </a:bodyPr>
          <a:lstStyle/>
          <a:p>
            <a:pPr rtl="0"/>
            <a:r>
              <a:rPr lang="pt-br" sz="3500" dirty="0"/>
              <a:t>Cenário: desenvolver uma </a:t>
            </a:r>
            <a:r>
              <a:rPr lang="pt-br" sz="3500" dirty="0">
                <a:solidFill>
                  <a:srgbClr val="FFFFFF"/>
                </a:solidFill>
              </a:rPr>
              <a:t>aplicação</a:t>
            </a:r>
            <a:r>
              <a:rPr lang="pt-BR" sz="3500" dirty="0">
                <a:solidFill>
                  <a:srgbClr val="FFFFFF"/>
                </a:solidFill>
              </a:rPr>
              <a:t> </a:t>
            </a:r>
            <a:r>
              <a:rPr lang="pt-br" sz="3500" dirty="0"/>
              <a:t>de ponta a ponta</a:t>
            </a:r>
            <a:endParaRPr lang="en-US" sz="3500"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48</a:t>
            </a:fld>
            <a:endParaRPr lang="en-US"/>
          </a:p>
        </p:txBody>
      </p:sp>
      <p:cxnSp>
        <p:nvCxnSpPr>
          <p:cNvPr id="28" name="Elbow Connector 27"/>
          <p:cNvCxnSpPr>
            <a:endCxn id="39" idx="2"/>
          </p:cNvCxnSpPr>
          <p:nvPr/>
        </p:nvCxnSpPr>
        <p:spPr>
          <a:xfrm flipV="1">
            <a:off x="9008011" y="4712191"/>
            <a:ext cx="1393290" cy="952762"/>
          </a:xfrm>
          <a:prstGeom prst="bentConnector2">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59" idx="1"/>
          </p:cNvCxnSpPr>
          <p:nvPr/>
        </p:nvCxnSpPr>
        <p:spPr>
          <a:xfrm>
            <a:off x="9010448" y="3305388"/>
            <a:ext cx="1047952" cy="459420"/>
          </a:xfrm>
          <a:prstGeom prst="bentConnector3">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943933" y="2445992"/>
            <a:ext cx="1494808" cy="464003"/>
          </a:xfrm>
          <a:prstGeom prst="rect">
            <a:avLst/>
          </a:prstGeom>
          <a:noFill/>
        </p:spPr>
        <p:txBody>
          <a:bodyPr wrap="square" lIns="0" tIns="0" rIns="0" bIns="0" rtlCol="0">
            <a:no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Lista</a:t>
            </a:r>
          </a:p>
        </p:txBody>
      </p:sp>
      <p:sp>
        <p:nvSpPr>
          <p:cNvPr id="53" name="TextBox 52"/>
          <p:cNvSpPr txBox="1"/>
          <p:nvPr/>
        </p:nvSpPr>
        <p:spPr>
          <a:xfrm>
            <a:off x="7859321" y="3663228"/>
            <a:ext cx="1664032" cy="423657"/>
          </a:xfrm>
          <a:prstGeom prst="rect">
            <a:avLst/>
          </a:prstGeom>
          <a:noFill/>
        </p:spPr>
        <p:txBody>
          <a:bodyPr wrap="square" lIns="0" tIns="0" rIns="0" bIns="0" rtlCol="0">
            <a:no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CreateUpdate</a:t>
            </a:r>
          </a:p>
        </p:txBody>
      </p:sp>
      <p:sp>
        <p:nvSpPr>
          <p:cNvPr id="55" name="TextBox 54"/>
          <p:cNvSpPr txBox="1"/>
          <p:nvPr/>
        </p:nvSpPr>
        <p:spPr>
          <a:xfrm>
            <a:off x="8005895" y="4954097"/>
            <a:ext cx="1370884" cy="422093"/>
          </a:xfrm>
          <a:prstGeom prst="rect">
            <a:avLst/>
          </a:prstGeom>
          <a:noFill/>
        </p:spPr>
        <p:txBody>
          <a:bodyPr wrap="square" lIns="0" tIns="0" rIns="0" bIns="0" rtlCol="0">
            <a:no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Search (pesquisar)</a:t>
            </a:r>
          </a:p>
        </p:txBody>
      </p:sp>
      <p:sp>
        <p:nvSpPr>
          <p:cNvPr id="57" name="TextBox 56"/>
          <p:cNvSpPr txBox="1"/>
          <p:nvPr/>
        </p:nvSpPr>
        <p:spPr>
          <a:xfrm>
            <a:off x="8005895" y="6182964"/>
            <a:ext cx="1370884" cy="422093"/>
          </a:xfrm>
          <a:prstGeom prst="rect">
            <a:avLst/>
          </a:prstGeom>
          <a:noFill/>
        </p:spPr>
        <p:txBody>
          <a:bodyPr wrap="square" lIns="0" tIns="0" rIns="0" bIns="0" rtlCol="0">
            <a:no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Delete (excluir)</a:t>
            </a:r>
          </a:p>
        </p:txBody>
      </p:sp>
      <p:sp>
        <p:nvSpPr>
          <p:cNvPr id="5" name="Footer Placeholder 4"/>
          <p:cNvSpPr>
            <a:spLocks noGrp="1"/>
          </p:cNvSpPr>
          <p:nvPr>
            <p:ph type="ftr" sz="quarter" idx="3"/>
          </p:nvPr>
        </p:nvSpPr>
        <p:spPr>
          <a:xfrm>
            <a:off x="419100" y="6356350"/>
            <a:ext cx="4868008" cy="365125"/>
          </a:xfrm>
        </p:spPr>
        <p:txBody>
          <a:bodyPr rtlCol="0"/>
          <a:lstStyle/>
          <a:p>
            <a:pPr rtl="0"/>
            <a:r>
              <a:rPr lang="pt-br"/>
              <a:t>© 2020, Amazon Web Services, Inc. ou suas afiliadas. Todos os direitos reservados.</a:t>
            </a:r>
          </a:p>
        </p:txBody>
      </p:sp>
      <p:sp>
        <p:nvSpPr>
          <p:cNvPr id="39" name="TextBox 38"/>
          <p:cNvSpPr txBox="1"/>
          <p:nvPr/>
        </p:nvSpPr>
        <p:spPr>
          <a:xfrm>
            <a:off x="9320205" y="4155555"/>
            <a:ext cx="2162191" cy="556636"/>
          </a:xfrm>
          <a:prstGeom prst="rect">
            <a:avLst/>
          </a:prstGeom>
          <a:noFill/>
        </p:spPr>
        <p:txBody>
          <a:bodyPr wrap="square" lIns="0" tIns="0" rIns="0" bIns="0" rtlCol="0">
            <a:no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DynamoDB</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table</a:t>
            </a:r>
          </a:p>
        </p:txBody>
      </p:sp>
      <p:grpSp>
        <p:nvGrpSpPr>
          <p:cNvPr id="40" name="Group 39"/>
          <p:cNvGrpSpPr/>
          <p:nvPr/>
        </p:nvGrpSpPr>
        <p:grpSpPr>
          <a:xfrm>
            <a:off x="713873" y="3193308"/>
            <a:ext cx="948594" cy="1286036"/>
            <a:chOff x="2235622" y="3380361"/>
            <a:chExt cx="948594" cy="1286036"/>
          </a:xfrm>
        </p:grpSpPr>
        <p:sp>
          <p:nvSpPr>
            <p:cNvPr id="41" name="TextBox 40"/>
            <p:cNvSpPr txBox="1"/>
            <p:nvPr/>
          </p:nvSpPr>
          <p:spPr>
            <a:xfrm>
              <a:off x="2235622" y="4345216"/>
              <a:ext cx="948594" cy="321181"/>
            </a:xfrm>
            <a:prstGeom prst="rect">
              <a:avLst/>
            </a:prstGeom>
            <a:noFill/>
          </p:spPr>
          <p:txBody>
            <a:bodyPr wrap="square" lIns="0" tIns="0" rIns="0" bIns="0" rtlCol="0">
              <a:noAutofit/>
            </a:bodyPr>
            <a:lstStyle/>
            <a:p>
              <a:pPr algn="ctr" rtl="0"/>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Usuário</a:t>
              </a:r>
              <a:endParaRPr lang="en-US" sz="20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42" name="Graphic 39">
              <a:extLst>
                <a:ext uri="{FF2B5EF4-FFF2-40B4-BE49-F238E27FC236}">
                  <a16:creationId xmlns:a16="http://schemas.microsoft.com/office/drawing/2014/main" id="{6FA71975-EA2D-784E-8A28-738A17320E91}"/>
                </a:ext>
              </a:extLst>
            </p:cNvPr>
            <p:cNvPicPr>
              <a:picLocks noChangeAspect="1"/>
            </p:cNvPicPr>
            <p:nvPr/>
          </p:nvPicPr>
          <p:blipFill>
            <a:blip r:embed="rId4"/>
            <a:stretch>
              <a:fillRect/>
            </a:stretch>
          </p:blipFill>
          <p:spPr>
            <a:xfrm>
              <a:off x="2252719" y="3380361"/>
              <a:ext cx="914400" cy="914400"/>
            </a:xfrm>
            <a:prstGeom prst="rect">
              <a:avLst/>
            </a:prstGeom>
          </p:spPr>
        </p:pic>
      </p:grpSp>
      <p:sp>
        <p:nvSpPr>
          <p:cNvPr id="43" name="TextBox 42"/>
          <p:cNvSpPr txBox="1"/>
          <p:nvPr/>
        </p:nvSpPr>
        <p:spPr>
          <a:xfrm>
            <a:off x="5258796" y="3215616"/>
            <a:ext cx="1370884" cy="422093"/>
          </a:xfrm>
          <a:prstGeom prst="rect">
            <a:avLst/>
          </a:prstGeom>
          <a:noFill/>
        </p:spPr>
        <p:txBody>
          <a:bodyPr wrap="square" lIns="0" tIns="0" rIns="0" bIns="0" rtlCol="0">
            <a:noAutofit/>
          </a:bodyPr>
          <a:lstStyle/>
          <a:p>
            <a:pPr algn="ct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Hospedagem de sites</a:t>
            </a:r>
          </a:p>
        </p:txBody>
      </p:sp>
      <p:sp>
        <p:nvSpPr>
          <p:cNvPr id="44" name="TextBox 43"/>
          <p:cNvSpPr txBox="1"/>
          <p:nvPr/>
        </p:nvSpPr>
        <p:spPr>
          <a:xfrm>
            <a:off x="5258795" y="5251505"/>
            <a:ext cx="1370884" cy="643017"/>
          </a:xfrm>
          <a:prstGeom prst="rect">
            <a:avLst/>
          </a:prstGeom>
          <a:noFill/>
        </p:spPr>
        <p:txBody>
          <a:bodyPr wrap="square" lIns="0" tIns="0" rIns="0" bIns="0" rtlCol="0">
            <a:no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Hospedagem de Mp3</a:t>
            </a:r>
          </a:p>
        </p:txBody>
      </p:sp>
      <p:grpSp>
        <p:nvGrpSpPr>
          <p:cNvPr id="45" name="Group 44">
            <a:extLst>
              <a:ext uri="{FF2B5EF4-FFF2-40B4-BE49-F238E27FC236}">
                <a16:creationId xmlns:a16="http://schemas.microsoft.com/office/drawing/2014/main" id="{1E40BFA2-709E-0949-81CE-DFF45EA0B15A}"/>
              </a:ext>
            </a:extLst>
          </p:cNvPr>
          <p:cNvGrpSpPr/>
          <p:nvPr/>
        </p:nvGrpSpPr>
        <p:grpSpPr>
          <a:xfrm>
            <a:off x="1784931" y="3016998"/>
            <a:ext cx="3490961" cy="2035889"/>
            <a:chOff x="2674471" y="1567527"/>
            <a:chExt cx="1488359" cy="331243"/>
          </a:xfrm>
        </p:grpSpPr>
        <p:sp>
          <p:nvSpPr>
            <p:cNvPr id="46" name="Freeform 45">
              <a:extLst>
                <a:ext uri="{FF2B5EF4-FFF2-40B4-BE49-F238E27FC236}">
                  <a16:creationId xmlns:a16="http://schemas.microsoft.com/office/drawing/2014/main" id="{4EAB45C0-979B-2645-A344-2CE205A1F30E}"/>
                </a:ext>
              </a:extLst>
            </p:cNvPr>
            <p:cNvSpPr/>
            <p:nvPr/>
          </p:nvSpPr>
          <p:spPr>
            <a:xfrm rot="10800000">
              <a:off x="3247467"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47" name="Straight Arrow Connector 46">
              <a:extLst>
                <a:ext uri="{FF2B5EF4-FFF2-40B4-BE49-F238E27FC236}">
                  <a16:creationId xmlns:a16="http://schemas.microsoft.com/office/drawing/2014/main" id="{660EF707-54FE-7940-AB34-F7E5C17573FF}"/>
                </a:ext>
              </a:extLst>
            </p:cNvPr>
            <p:cNvCxnSpPr>
              <a:cxnSpLocks/>
            </p:cNvCxnSpPr>
            <p:nvPr/>
          </p:nvCxnSpPr>
          <p:spPr>
            <a:xfrm>
              <a:off x="2674471" y="1711572"/>
              <a:ext cx="573077" cy="0"/>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8" name="Graphic 68">
            <a:extLst>
              <a:ext uri="{FF2B5EF4-FFF2-40B4-BE49-F238E27FC236}">
                <a16:creationId xmlns:a16="http://schemas.microsoft.com/office/drawing/2014/main" id="{1BC192AB-8D67-7746-A2C0-E289C568EA2D}"/>
              </a:ext>
            </a:extLst>
          </p:cNvPr>
          <p:cNvPicPr>
            <a:picLocks noChangeAspect="1"/>
          </p:cNvPicPr>
          <p:nvPr/>
        </p:nvPicPr>
        <p:blipFill>
          <a:blip r:embed="rId5"/>
          <a:stretch>
            <a:fillRect/>
          </a:stretch>
        </p:blipFill>
        <p:spPr>
          <a:xfrm>
            <a:off x="5609886" y="2331198"/>
            <a:ext cx="685800" cy="685800"/>
          </a:xfrm>
          <a:prstGeom prst="rect">
            <a:avLst/>
          </a:prstGeom>
        </p:spPr>
      </p:pic>
      <p:pic>
        <p:nvPicPr>
          <p:cNvPr id="58" name="Graphic 68">
            <a:extLst>
              <a:ext uri="{FF2B5EF4-FFF2-40B4-BE49-F238E27FC236}">
                <a16:creationId xmlns:a16="http://schemas.microsoft.com/office/drawing/2014/main" id="{1BC192AB-8D67-7746-A2C0-E289C568EA2D}"/>
              </a:ext>
            </a:extLst>
          </p:cNvPr>
          <p:cNvPicPr>
            <a:picLocks noChangeAspect="1"/>
          </p:cNvPicPr>
          <p:nvPr/>
        </p:nvPicPr>
        <p:blipFill>
          <a:blip r:embed="rId5"/>
          <a:stretch>
            <a:fillRect/>
          </a:stretch>
        </p:blipFill>
        <p:spPr>
          <a:xfrm>
            <a:off x="5601337" y="4479344"/>
            <a:ext cx="685800" cy="685800"/>
          </a:xfrm>
          <a:prstGeom prst="rect">
            <a:avLst/>
          </a:prstGeom>
        </p:spPr>
      </p:pic>
      <p:pic>
        <p:nvPicPr>
          <p:cNvPr id="59" name="Graphic 45">
            <a:extLst>
              <a:ext uri="{FF2B5EF4-FFF2-40B4-BE49-F238E27FC236}">
                <a16:creationId xmlns:a16="http://schemas.microsoft.com/office/drawing/2014/main" id="{E41541BE-4727-8841-BF0A-E7C98FCD8CAA}"/>
              </a:ext>
            </a:extLst>
          </p:cNvPr>
          <p:cNvPicPr>
            <a:picLocks noChangeAspect="1"/>
          </p:cNvPicPr>
          <p:nvPr/>
        </p:nvPicPr>
        <p:blipFill>
          <a:blip r:embed="rId6"/>
          <a:stretch>
            <a:fillRect/>
          </a:stretch>
        </p:blipFill>
        <p:spPr>
          <a:xfrm>
            <a:off x="10058400" y="3421908"/>
            <a:ext cx="685800" cy="685800"/>
          </a:xfrm>
          <a:prstGeom prst="rect">
            <a:avLst/>
          </a:prstGeom>
        </p:spPr>
      </p:pic>
      <p:pic>
        <p:nvPicPr>
          <p:cNvPr id="60" name="Graphic 42">
            <a:extLst>
              <a:ext uri="{FF2B5EF4-FFF2-40B4-BE49-F238E27FC236}">
                <a16:creationId xmlns:a16="http://schemas.microsoft.com/office/drawing/2014/main" id="{4130D902-988A-C441-B94E-F5D6D001FFBA}"/>
              </a:ext>
            </a:extLst>
          </p:cNvPr>
          <p:cNvPicPr>
            <a:picLocks noChangeAspect="1"/>
          </p:cNvPicPr>
          <p:nvPr/>
        </p:nvPicPr>
        <p:blipFill>
          <a:blip r:embed="rId7"/>
          <a:stretch>
            <a:fillRect/>
          </a:stretch>
        </p:blipFill>
        <p:spPr>
          <a:xfrm>
            <a:off x="8348437" y="1758668"/>
            <a:ext cx="685800" cy="685800"/>
          </a:xfrm>
          <a:prstGeom prst="rect">
            <a:avLst/>
          </a:prstGeom>
        </p:spPr>
      </p:pic>
      <p:pic>
        <p:nvPicPr>
          <p:cNvPr id="62" name="Graphic 42">
            <a:extLst>
              <a:ext uri="{FF2B5EF4-FFF2-40B4-BE49-F238E27FC236}">
                <a16:creationId xmlns:a16="http://schemas.microsoft.com/office/drawing/2014/main" id="{4130D902-988A-C441-B94E-F5D6D001FFBA}"/>
              </a:ext>
            </a:extLst>
          </p:cNvPr>
          <p:cNvPicPr>
            <a:picLocks noChangeAspect="1"/>
          </p:cNvPicPr>
          <p:nvPr/>
        </p:nvPicPr>
        <p:blipFill>
          <a:blip r:embed="rId7"/>
          <a:stretch>
            <a:fillRect/>
          </a:stretch>
        </p:blipFill>
        <p:spPr>
          <a:xfrm>
            <a:off x="8348437" y="2978949"/>
            <a:ext cx="685800" cy="685800"/>
          </a:xfrm>
          <a:prstGeom prst="rect">
            <a:avLst/>
          </a:prstGeom>
        </p:spPr>
      </p:pic>
      <p:pic>
        <p:nvPicPr>
          <p:cNvPr id="63" name="Graphic 42">
            <a:extLst>
              <a:ext uri="{FF2B5EF4-FFF2-40B4-BE49-F238E27FC236}">
                <a16:creationId xmlns:a16="http://schemas.microsoft.com/office/drawing/2014/main" id="{4130D902-988A-C441-B94E-F5D6D001FFBA}"/>
              </a:ext>
            </a:extLst>
          </p:cNvPr>
          <p:cNvPicPr>
            <a:picLocks noChangeAspect="1"/>
          </p:cNvPicPr>
          <p:nvPr/>
        </p:nvPicPr>
        <p:blipFill>
          <a:blip r:embed="rId7"/>
          <a:stretch>
            <a:fillRect/>
          </a:stretch>
        </p:blipFill>
        <p:spPr>
          <a:xfrm>
            <a:off x="8348437" y="4262600"/>
            <a:ext cx="685800" cy="685800"/>
          </a:xfrm>
          <a:prstGeom prst="rect">
            <a:avLst/>
          </a:prstGeom>
        </p:spPr>
      </p:pic>
      <p:pic>
        <p:nvPicPr>
          <p:cNvPr id="64" name="Graphic 42">
            <a:extLst>
              <a:ext uri="{FF2B5EF4-FFF2-40B4-BE49-F238E27FC236}">
                <a16:creationId xmlns:a16="http://schemas.microsoft.com/office/drawing/2014/main" id="{4130D902-988A-C441-B94E-F5D6D001FFBA}"/>
              </a:ext>
            </a:extLst>
          </p:cNvPr>
          <p:cNvPicPr>
            <a:picLocks noChangeAspect="1"/>
          </p:cNvPicPr>
          <p:nvPr/>
        </p:nvPicPr>
        <p:blipFill>
          <a:blip r:embed="rId7"/>
          <a:stretch>
            <a:fillRect/>
          </a:stretch>
        </p:blipFill>
        <p:spPr>
          <a:xfrm>
            <a:off x="8348437" y="5482881"/>
            <a:ext cx="685800" cy="685800"/>
          </a:xfrm>
          <a:prstGeom prst="rect">
            <a:avLst/>
          </a:prstGeom>
        </p:spPr>
      </p:pic>
      <p:cxnSp>
        <p:nvCxnSpPr>
          <p:cNvPr id="65" name="Elbow Connector 64"/>
          <p:cNvCxnSpPr>
            <a:stCxn id="63" idx="3"/>
          </p:cNvCxnSpPr>
          <p:nvPr/>
        </p:nvCxnSpPr>
        <p:spPr>
          <a:xfrm flipV="1">
            <a:off x="9034237" y="3902329"/>
            <a:ext cx="1024163" cy="703171"/>
          </a:xfrm>
          <a:prstGeom prst="bentConnector3">
            <a:avLst>
              <a:gd name="adj1" fmla="val 49070"/>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60" idx="3"/>
            <a:endCxn id="59" idx="0"/>
          </p:cNvCxnSpPr>
          <p:nvPr/>
        </p:nvCxnSpPr>
        <p:spPr>
          <a:xfrm>
            <a:off x="9034237" y="2101568"/>
            <a:ext cx="1367063" cy="1320340"/>
          </a:xfrm>
          <a:prstGeom prst="bentConnector2">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66565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56" y="2967038"/>
            <a:ext cx="11353800" cy="923923"/>
          </a:xfrm>
        </p:spPr>
        <p:txBody>
          <a:bodyPr rtlCol="0">
            <a:noAutofit/>
          </a:bodyPr>
          <a:lstStyle/>
          <a:p>
            <a:pPr rtl="0"/>
            <a:r>
              <a:rPr lang="pt-br" dirty="0"/>
              <a:t>Resumo</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49</a:t>
            </a:fld>
            <a:endParaRPr lang="en-US"/>
          </a:p>
        </p:txBody>
      </p:sp>
      <p:sp>
        <p:nvSpPr>
          <p:cNvPr id="5" name="Footer Placeholder 4"/>
          <p:cNvSpPr>
            <a:spLocks noGrp="1"/>
          </p:cNvSpPr>
          <p:nvPr>
            <p:ph type="ftr" sz="quarter" idx="3"/>
          </p:nvPr>
        </p:nvSpPr>
        <p:spPr>
          <a:xfrm>
            <a:off x="419100" y="6356350"/>
            <a:ext cx="5325208"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429227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lstStyle/>
          <a:p>
            <a:pPr rtl="0"/>
            <a:r>
              <a:rPr lang="pt-br" sz="3500" dirty="0"/>
              <a:t>Benefícios da computação sem servidor</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5</a:t>
            </a:fld>
            <a:endParaRPr lang="en-US"/>
          </a:p>
        </p:txBody>
      </p:sp>
      <p:grpSp>
        <p:nvGrpSpPr>
          <p:cNvPr id="18" name="Group 17"/>
          <p:cNvGrpSpPr/>
          <p:nvPr/>
        </p:nvGrpSpPr>
        <p:grpSpPr>
          <a:xfrm>
            <a:off x="1109651" y="1424024"/>
            <a:ext cx="4145545" cy="2437893"/>
            <a:chOff x="1213534" y="1172952"/>
            <a:chExt cx="4595314" cy="2601369"/>
          </a:xfrm>
        </p:grpSpPr>
        <p:sp>
          <p:nvSpPr>
            <p:cNvPr id="19" name="TextBox 18"/>
            <p:cNvSpPr txBox="1"/>
            <p:nvPr/>
          </p:nvSpPr>
          <p:spPr>
            <a:xfrm>
              <a:off x="1213534" y="3018967"/>
              <a:ext cx="4595314" cy="755354"/>
            </a:xfrm>
            <a:prstGeom prst="rect">
              <a:avLst/>
            </a:prstGeom>
            <a:noFill/>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Não há servidores para provisionar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ou </a:t>
              </a:r>
              <a:r>
                <a:rPr lang="pt-br"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gerenciar</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56924" y="1172952"/>
              <a:ext cx="1686798" cy="1686798"/>
            </a:xfrm>
            <a:prstGeom prst="rect">
              <a:avLst/>
            </a:prstGeom>
          </p:spPr>
        </p:pic>
      </p:grpSp>
      <p:grpSp>
        <p:nvGrpSpPr>
          <p:cNvPr id="21" name="Group 20"/>
          <p:cNvGrpSpPr/>
          <p:nvPr/>
        </p:nvGrpSpPr>
        <p:grpSpPr>
          <a:xfrm>
            <a:off x="1048502" y="4193243"/>
            <a:ext cx="4267843" cy="1783101"/>
            <a:chOff x="1159089" y="4075486"/>
            <a:chExt cx="4704205" cy="1928958"/>
          </a:xfrm>
        </p:grpSpPr>
        <p:sp>
          <p:nvSpPr>
            <p:cNvPr id="22" name="TextBox 21"/>
            <p:cNvSpPr txBox="1"/>
            <p:nvPr/>
          </p:nvSpPr>
          <p:spPr>
            <a:xfrm>
              <a:off x="1159089" y="5571605"/>
              <a:ext cx="4704205" cy="432839"/>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Nunca pagar por </a:t>
              </a:r>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ociosidade</a:t>
              </a:r>
              <a:endParaRPr lang="en-US" sz="20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23" name="Content Placeholder 4"/>
            <p:cNvPicPr>
              <a:picLocks noChangeAspect="1"/>
            </p:cNvPicPr>
            <p:nvPr/>
          </p:nvPicPr>
          <p:blipFill rotWithShape="1">
            <a:blip r:embed="rId5" cstate="email">
              <a:extLst>
                <a:ext uri="{28A0092B-C50C-407E-A947-70E740481C1C}">
                  <a14:useLocalDpi xmlns:a14="http://schemas.microsoft.com/office/drawing/2010/main"/>
                </a:ext>
              </a:extLst>
            </a:blip>
            <a:srcRect l="6403" t="18278" r="6403" b="19720"/>
            <a:stretch/>
          </p:blipFill>
          <p:spPr>
            <a:xfrm>
              <a:off x="2433162" y="4075486"/>
              <a:ext cx="2128640" cy="1513646"/>
            </a:xfrm>
            <a:prstGeom prst="rect">
              <a:avLst/>
            </a:prstGeom>
          </p:spPr>
        </p:pic>
      </p:grpSp>
      <p:grpSp>
        <p:nvGrpSpPr>
          <p:cNvPr id="24" name="Group 23"/>
          <p:cNvGrpSpPr/>
          <p:nvPr/>
        </p:nvGrpSpPr>
        <p:grpSpPr>
          <a:xfrm>
            <a:off x="6645654" y="1567513"/>
            <a:ext cx="3990934" cy="2150915"/>
            <a:chOff x="6176098" y="1074848"/>
            <a:chExt cx="4366147" cy="2388409"/>
          </a:xfrm>
        </p:grpSpPr>
        <p:sp>
          <p:nvSpPr>
            <p:cNvPr id="25" name="TextBox 24"/>
            <p:cNvSpPr txBox="1"/>
            <p:nvPr/>
          </p:nvSpPr>
          <p:spPr>
            <a:xfrm>
              <a:off x="6176098" y="3018969"/>
              <a:ext cx="4366147" cy="444288"/>
            </a:xfrm>
            <a:prstGeom prst="rect">
              <a:avLst/>
            </a:prstGeom>
            <a:noFill/>
          </p:spPr>
          <p:txBody>
            <a:bodyPr wrap="square" rtlCol="0">
              <a:sp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Dimensionar com </a:t>
              </a:r>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uso</a:t>
              </a:r>
              <a:endParaRPr lang="en-US" sz="20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26" name="Picture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17665" y="1074848"/>
              <a:ext cx="1883008" cy="1883006"/>
            </a:xfrm>
            <a:prstGeom prst="rect">
              <a:avLst/>
            </a:prstGeom>
          </p:spPr>
        </p:pic>
      </p:grpSp>
      <p:grpSp>
        <p:nvGrpSpPr>
          <p:cNvPr id="27" name="Group 26"/>
          <p:cNvGrpSpPr/>
          <p:nvPr/>
        </p:nvGrpSpPr>
        <p:grpSpPr>
          <a:xfrm>
            <a:off x="6613063" y="3917471"/>
            <a:ext cx="4056116" cy="2334645"/>
            <a:chOff x="6298525" y="3880519"/>
            <a:chExt cx="4121293" cy="2426961"/>
          </a:xfrm>
        </p:grpSpPr>
        <p:sp>
          <p:nvSpPr>
            <p:cNvPr id="28" name="TextBox 27"/>
            <p:cNvSpPr txBox="1"/>
            <p:nvPr/>
          </p:nvSpPr>
          <p:spPr>
            <a:xfrm>
              <a:off x="6298525" y="5571603"/>
              <a:ext cx="4121293" cy="735877"/>
            </a:xfrm>
            <a:prstGeom prst="rect">
              <a:avLst/>
            </a:prstGeom>
            <a:noFill/>
          </p:spPr>
          <p:txBody>
            <a:bodyPr wrap="square" rtlCol="0">
              <a:sp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Alta disponibilidade </a:t>
              </a:r>
              <a:b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e tolerância a falhas</a:t>
              </a:r>
            </a:p>
          </p:txBody>
        </p:sp>
        <p:pic>
          <p:nvPicPr>
            <p:cNvPr id="29" name="Picture 28"/>
            <p:cNvPicPr>
              <a:picLocks noChangeAspect="1"/>
            </p:cNvPicPr>
            <p:nvPr/>
          </p:nvPicPr>
          <p:blipFill rotWithShape="1">
            <a:blip r:embed="rId7" cstate="email">
              <a:extLst>
                <a:ext uri="{28A0092B-C50C-407E-A947-70E740481C1C}">
                  <a14:useLocalDpi xmlns:a14="http://schemas.microsoft.com/office/drawing/2010/main"/>
                </a:ext>
              </a:extLst>
            </a:blip>
            <a:srcRect r="5071"/>
            <a:stretch/>
          </p:blipFill>
          <p:spPr>
            <a:xfrm>
              <a:off x="7643327" y="3880519"/>
              <a:ext cx="1621966" cy="1708615"/>
            </a:xfrm>
            <a:prstGeom prst="rect">
              <a:avLst/>
            </a:prstGeom>
          </p:spPr>
        </p:pic>
      </p:grpSp>
      <p:sp>
        <p:nvSpPr>
          <p:cNvPr id="4" name="Footer Placeholder 3"/>
          <p:cNvSpPr>
            <a:spLocks noGrp="1"/>
          </p:cNvSpPr>
          <p:nvPr>
            <p:ph type="ftr" sz="quarter" idx="3"/>
          </p:nvPr>
        </p:nvSpPr>
        <p:spPr>
          <a:xfrm>
            <a:off x="419100" y="6356350"/>
            <a:ext cx="4656992"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397467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9100" y="286658"/>
            <a:ext cx="9034272" cy="631052"/>
          </a:xfrm>
        </p:spPr>
        <p:txBody>
          <a:bodyPr rtlCol="0"/>
          <a:lstStyle/>
          <a:p>
            <a:pPr rtl="0"/>
            <a:r>
              <a:rPr lang="pt-br" dirty="0"/>
              <a:t>Teste de conhecimento</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50</a:t>
            </a:fld>
            <a:endParaRPr lang="en-US"/>
          </a:p>
        </p:txBody>
      </p:sp>
      <p:sp>
        <p:nvSpPr>
          <p:cNvPr id="6" name="Freeform 5"/>
          <p:cNvSpPr/>
          <p:nvPr/>
        </p:nvSpPr>
        <p:spPr>
          <a:xfrm>
            <a:off x="2511619"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defTabSz="770447" rtl="0">
              <a:lnSpc>
                <a:spcPts val="2667"/>
              </a:lnSpc>
              <a:spcBef>
                <a:spcPct val="0"/>
              </a:spcBef>
              <a:spcAft>
                <a:spcPct val="35000"/>
              </a:spcAft>
            </a:pPr>
            <a:br>
              <a:rPr lang="pt-BR" sz="1400" dirty="0">
                <a:latin typeface="Amazon Ember Light" charset="0"/>
                <a:ea typeface="Amazon Ember Light" charset="0"/>
                <a:cs typeface="Amazon Ember Light" charset="0"/>
              </a:rPr>
            </a:br>
            <a:r>
              <a:rPr lang="pt-br" sz="1400" dirty="0">
                <a:latin typeface="Amazon Ember Light" charset="0"/>
                <a:ea typeface="Amazon Ember Light" charset="0"/>
                <a:cs typeface="Amazon Ember Light" charset="0"/>
              </a:rPr>
              <a:t>O AWS Lambda lida com as necessidades de servidores, </a:t>
            </a:r>
            <a:br>
              <a:rPr lang="pt-BR" sz="1400" dirty="0">
                <a:latin typeface="Amazon Ember Light" charset="0"/>
                <a:ea typeface="Amazon Ember Light" charset="0"/>
                <a:cs typeface="Amazon Ember Light" charset="0"/>
              </a:rPr>
            </a:br>
            <a:r>
              <a:rPr lang="pt-br" sz="1400" dirty="0">
                <a:latin typeface="Amazon Ember Light" charset="0"/>
                <a:ea typeface="Amazon Ember Light" charset="0"/>
                <a:cs typeface="Amazon Ember Light" charset="0"/>
              </a:rPr>
              <a:t>de capacidade e de implantação </a:t>
            </a:r>
            <a:br>
              <a:rPr lang="pt-BR" sz="1400" dirty="0">
                <a:latin typeface="Amazon Ember Light" charset="0"/>
                <a:ea typeface="Amazon Ember Light" charset="0"/>
                <a:cs typeface="Amazon Ember Light" charset="0"/>
              </a:rPr>
            </a:br>
            <a:r>
              <a:rPr lang="pt-br" sz="1400" dirty="0">
                <a:latin typeface="Amazon Ember Light" charset="0"/>
                <a:ea typeface="Amazon Ember Light" charset="0"/>
                <a:cs typeface="Amazon Ember Light" charset="0"/>
              </a:rPr>
              <a:t>para você.</a:t>
            </a:r>
            <a:endParaRPr lang="en-US" sz="1400" dirty="0">
              <a:solidFill>
                <a:srgbClr val="FF0000"/>
              </a:solidFill>
              <a:latin typeface="Amazon Ember Light" charset="0"/>
              <a:ea typeface="Amazon Ember Light" charset="0"/>
              <a:cs typeface="Amazon Ember Light" charset="0"/>
            </a:endParaRPr>
          </a:p>
        </p:txBody>
      </p:sp>
      <p:sp>
        <p:nvSpPr>
          <p:cNvPr id="7" name="Freeform 6"/>
          <p:cNvSpPr/>
          <p:nvPr/>
        </p:nvSpPr>
        <p:spPr>
          <a:xfrm>
            <a:off x="6031459"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defTabSz="770447" rtl="0">
              <a:lnSpc>
                <a:spcPts val="2667"/>
              </a:lnSpc>
              <a:spcBef>
                <a:spcPct val="0"/>
              </a:spcBef>
              <a:spcAft>
                <a:spcPct val="35000"/>
              </a:spcAft>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ts val="2667"/>
              </a:lnSpc>
              <a:spcBef>
                <a:spcPct val="0"/>
              </a:spcBef>
              <a:spcAft>
                <a:spcPct val="35000"/>
              </a:spcAft>
            </a:pP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Sua função do AWS Lambda precisa de permissões de invocação para acessar outros recursos da AWS em sua conta.</a:t>
            </a:r>
          </a:p>
        </p:txBody>
      </p:sp>
      <p:sp>
        <p:nvSpPr>
          <p:cNvPr id="9" name="Freeform 8"/>
          <p:cNvSpPr/>
          <p:nvPr/>
        </p:nvSpPr>
        <p:spPr>
          <a:xfrm>
            <a:off x="2530140"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defTabSz="770447" rtl="0">
              <a:lnSpc>
                <a:spcPts val="2667"/>
              </a:lnSpc>
              <a:spcBef>
                <a:spcPct val="0"/>
              </a:spcBef>
              <a:spcAft>
                <a:spcPct val="35000"/>
              </a:spcAft>
            </a:pPr>
            <a:endParaRPr lang="en-US" sz="140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ts val="2667"/>
              </a:lnSpc>
              <a:spcBef>
                <a:spcPct val="0"/>
              </a:spcBef>
              <a:spcAft>
                <a:spcPct val="35000"/>
              </a:spcAft>
            </a:pPr>
            <a:r>
              <a:rPr lang="pt-br" sz="1400">
                <a:latin typeface="Amazon Ember Light" panose="020B0403020204020204" pitchFamily="34" charset="0"/>
                <a:ea typeface="Amazon Ember Light" panose="020B0403020204020204" pitchFamily="34" charset="0"/>
                <a:cs typeface="Amazon Ember Light" panose="020B0403020204020204" pitchFamily="34" charset="0"/>
              </a:rPr>
              <a:t>Desenvolver e criar uma função do Lambda só é possível por meio do </a:t>
            </a:r>
            <a:r>
              <a:rPr lang="pt-br" sz="1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console</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do AWS Lambda. </a:t>
            </a:r>
          </a:p>
        </p:txBody>
      </p:sp>
      <p:sp>
        <p:nvSpPr>
          <p:cNvPr id="10" name="Freeform 9"/>
          <p:cNvSpPr/>
          <p:nvPr/>
        </p:nvSpPr>
        <p:spPr>
          <a:xfrm>
            <a:off x="6049980"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rtlCol="0" anchor="ctr" anchorCtr="0">
            <a:noAutofit/>
          </a:bodyPr>
          <a:lstStyle/>
          <a:p>
            <a:pPr defTabSz="770447" rtl="0">
              <a:lnSpc>
                <a:spcPts val="2667"/>
              </a:lnSpc>
              <a:spcBef>
                <a:spcPct val="0"/>
              </a:spcBef>
              <a:spcAft>
                <a:spcPct val="35000"/>
              </a:spcAft>
            </a:pPr>
            <a:endParaRPr lang="en-US"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rtl="0">
              <a:lnSpc>
                <a:spcPts val="2667"/>
              </a:lnSpc>
              <a:spcBef>
                <a:spcPct val="0"/>
              </a:spcBef>
              <a:spcAft>
                <a:spcPct val="35000"/>
              </a:spcAft>
            </a:pPr>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Se você </a:t>
            </a:r>
            <a:r>
              <a:rPr lang="pt-br" sz="1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ativar o</a:t>
            </a:r>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DynamoDB Streams em uma tabela, poderá associar o ARN do stream (fluxo) a uma função do Lambda que você grava. </a:t>
            </a:r>
            <a:endParaRPr lang="en-US" sz="1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TextBox 13"/>
          <p:cNvSpPr txBox="1"/>
          <p:nvPr/>
        </p:nvSpPr>
        <p:spPr>
          <a:xfrm>
            <a:off x="8718863" y="1753082"/>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9" name="TextBox 18"/>
          <p:cNvSpPr txBox="1"/>
          <p:nvPr/>
        </p:nvSpPr>
        <p:spPr>
          <a:xfrm>
            <a:off x="9453371" y="1753082"/>
            <a:ext cx="2515715" cy="830997"/>
          </a:xfrm>
          <a:prstGeom prst="rect">
            <a:avLst/>
          </a:prstGeom>
          <a:noFill/>
        </p:spPr>
        <p:txBody>
          <a:bodyPr wrap="square" rtlCol="0">
            <a:spAutoFit/>
          </a:bodyPr>
          <a:lstStyle/>
          <a:p>
            <a:pPr marL="380990" indent="-380990" rtl="0">
              <a:buFont typeface="Wingdings" panose="05000000000000000000" pitchFamily="2" charset="2"/>
              <a:buChar char="q"/>
            </a:pPr>
            <a:r>
              <a:rPr lang="pt-br" sz="2400" dirty="0">
                <a:latin typeface="Amazon Ember Light" charset="0"/>
                <a:ea typeface="Amazon Ember Light" charset="0"/>
                <a:cs typeface="Amazon Ember Light" charset="0"/>
              </a:rPr>
              <a:t>Verdadeiro</a:t>
            </a:r>
          </a:p>
          <a:p>
            <a:pPr marL="380990" indent="-380990" rtl="0">
              <a:buFont typeface="Wingdings" panose="05000000000000000000" pitchFamily="2" charset="2"/>
              <a:buChar char="q"/>
            </a:pPr>
            <a:r>
              <a:rPr lang="pt-br" sz="2400" dirty="0">
                <a:latin typeface="Amazon Ember Light" charset="0"/>
                <a:ea typeface="Amazon Ember Light" charset="0"/>
                <a:cs typeface="Amazon Ember Light" charset="0"/>
              </a:rPr>
              <a:t>Falso</a:t>
            </a:r>
          </a:p>
        </p:txBody>
      </p:sp>
      <p:sp>
        <p:nvSpPr>
          <p:cNvPr id="18" name="TextBox 17"/>
          <p:cNvSpPr txBox="1"/>
          <p:nvPr/>
        </p:nvSpPr>
        <p:spPr>
          <a:xfrm>
            <a:off x="5157651" y="1753082"/>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20" name="TextBox 19"/>
          <p:cNvSpPr txBox="1"/>
          <p:nvPr/>
        </p:nvSpPr>
        <p:spPr>
          <a:xfrm>
            <a:off x="8700140" y="3999371"/>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7" name="TextBox 16"/>
          <p:cNvSpPr txBox="1"/>
          <p:nvPr/>
        </p:nvSpPr>
        <p:spPr>
          <a:xfrm>
            <a:off x="5176171" y="3988967"/>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2" name="Footer Placeholder 1"/>
          <p:cNvSpPr>
            <a:spLocks noGrp="1"/>
          </p:cNvSpPr>
          <p:nvPr>
            <p:ph type="ftr" sz="quarter" idx="3"/>
          </p:nvPr>
        </p:nvSpPr>
        <p:spPr>
          <a:xfrm>
            <a:off x="419100" y="6356350"/>
            <a:ext cx="4973515"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374980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0"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Amazon Ember Light" charset="0"/>
                <a:ea typeface="Amazon Ember Light" charset="0"/>
                <a:cs typeface="Amazon Ember Light" charset="0"/>
              </a:rPr>
              <a:t>Obrigado</a:t>
            </a:r>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40223"/>
            <a:ext cx="9034272" cy="923923"/>
          </a:xfrm>
        </p:spPr>
        <p:txBody>
          <a:bodyPr rtlCol="0">
            <a:noAutofit/>
          </a:bodyPr>
          <a:lstStyle/>
          <a:p>
            <a:pPr rtl="0"/>
            <a:r>
              <a:rPr lang="pt-br" sz="35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Aplicação</a:t>
            </a:r>
            <a:r>
              <a:rPr lang="pt-br" sz="3500" dirty="0">
                <a:latin typeface="Amazon Ember Light" panose="020B0403020204020204" pitchFamily="34" charset="0"/>
                <a:ea typeface="Amazon Ember Light" panose="020B0403020204020204" pitchFamily="34" charset="0"/>
                <a:cs typeface="Amazon Ember Light" panose="020B0403020204020204" pitchFamily="34" charset="0"/>
              </a:rPr>
              <a:t> sem servidor comum</a:t>
            </a:r>
            <a:br>
              <a:rPr lang="en-US" sz="3500" dirty="0"/>
            </a:br>
            <a:r>
              <a:rPr lang="pt-br" sz="3500" dirty="0">
                <a:latin typeface="Amazon Ember Light" panose="020B0403020204020204" pitchFamily="34" charset="0"/>
                <a:ea typeface="Amazon Ember Light" panose="020B0403020204020204" pitchFamily="34" charset="0"/>
                <a:cs typeface="Amazon Ember Light" panose="020B0403020204020204" pitchFamily="34" charset="0"/>
              </a:rPr>
              <a:t>Casos de uso</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6</a:t>
            </a:fld>
            <a:endParaRPr lang="en-US"/>
          </a:p>
        </p:txBody>
      </p:sp>
      <p:sp>
        <p:nvSpPr>
          <p:cNvPr id="4" name="Footer Placeholder 3"/>
          <p:cNvSpPr>
            <a:spLocks noGrp="1"/>
          </p:cNvSpPr>
          <p:nvPr>
            <p:ph type="ftr" sz="quarter" idx="3"/>
          </p:nvPr>
        </p:nvSpPr>
        <p:spPr>
          <a:xfrm>
            <a:off x="419100" y="6356350"/>
            <a:ext cx="4739054" cy="365125"/>
          </a:xfrm>
        </p:spPr>
        <p:txBody>
          <a:bodyPr rtlCol="0"/>
          <a:lstStyle/>
          <a:p>
            <a:pPr rtl="0"/>
            <a:r>
              <a:rPr lang="pt-br"/>
              <a:t>© 2020, Amazon Web Services, Inc. ou suas afiliadas. Todos os direitos reservados.</a:t>
            </a:r>
          </a:p>
        </p:txBody>
      </p:sp>
      <p:sp>
        <p:nvSpPr>
          <p:cNvPr id="162" name="TextBox 161"/>
          <p:cNvSpPr txBox="1"/>
          <p:nvPr/>
        </p:nvSpPr>
        <p:spPr>
          <a:xfrm>
            <a:off x="248089" y="3152499"/>
            <a:ext cx="1867314" cy="2200602"/>
          </a:xfrm>
          <a:prstGeom prst="rect">
            <a:avLst/>
          </a:prstGeom>
          <a:noFill/>
        </p:spPr>
        <p:txBody>
          <a:bodyPr wrap="square" lIns="0" rtlCol="0">
            <a:spAutoFit/>
          </a:bodyPr>
          <a:lstStyle/>
          <a:p>
            <a:pPr algn="ctr" rtl="0"/>
            <a:r>
              <a:rPr lang="pt-br" sz="20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t>Aplicações</a:t>
            </a:r>
            <a:br>
              <a:rPr lang="pt-br" sz="20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br>
            <a:r>
              <a:rPr lang="pt-br" sz="2000" dirty="0">
                <a:latin typeface="Amazon Ember" panose="02000000000000000000" pitchFamily="2" charset="0"/>
                <a:ea typeface="Amazon Ember" panose="02000000000000000000" pitchFamily="2" charset="0"/>
                <a:cs typeface="Amazon Ember Light" panose="020B0403020204020204" pitchFamily="34" charset="0"/>
              </a:rPr>
              <a:t>web</a:t>
            </a:r>
            <a:endParaRPr lang="en-US" sz="2000" dirty="0">
              <a:solidFill>
                <a:srgbClr val="000000"/>
              </a:solidFill>
              <a:latin typeface="Amazon Ember" panose="02000000000000000000"/>
              <a:ea typeface="Amazon Ember" panose="02000000000000000000" pitchFamily="2" charset="0"/>
              <a:cs typeface="Amazon Ember Light" panose="020B0403020204020204" pitchFamily="34" charset="0"/>
            </a:endParaRP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Sites estáticos</a:t>
            </a:r>
          </a:p>
          <a:p>
            <a:pPr marL="344488" indent="-344488" rtl="0">
              <a:lnSpc>
                <a:spcPct val="90000"/>
              </a:lnSpc>
              <a:spcBef>
                <a:spcPts val="1000"/>
              </a:spcBef>
              <a:buFont typeface="Arial" panose="020B0604020202020204" pitchFamily="34" charset="0"/>
              <a:buChar char="•"/>
            </a:pPr>
            <a:r>
              <a:rPr lang="pt-br" sz="1600" dirty="0">
                <a:solidFill>
                  <a:srgbClr val="000000"/>
                </a:solidFill>
                <a:latin typeface="Amazon Ember Light" charset="0"/>
                <a:ea typeface="Amazon Ember Light" charset="0"/>
                <a:cs typeface="Amazon Ember Light" charset="0"/>
              </a:rPr>
              <a:t>Aplicações</a:t>
            </a:r>
            <a:r>
              <a:rPr lang="pt-br" sz="1600" dirty="0">
                <a:latin typeface="Amazon Ember Light" charset="0"/>
                <a:ea typeface="Amazon Ember Light" charset="0"/>
                <a:cs typeface="Amazon Ember Light" charset="0"/>
              </a:rPr>
              <a:t> web complexas</a:t>
            </a:r>
            <a:endParaRPr lang="en-US" sz="1600" dirty="0">
              <a:solidFill>
                <a:srgbClr val="000000"/>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Pacotes para Flask e Express</a:t>
            </a:r>
          </a:p>
        </p:txBody>
      </p:sp>
      <p:cxnSp>
        <p:nvCxnSpPr>
          <p:cNvPr id="163" name="Straight Connector 162"/>
          <p:cNvCxnSpPr>
            <a:cxnSpLocks/>
          </p:cNvCxnSpPr>
          <p:nvPr/>
        </p:nvCxnSpPr>
        <p:spPr>
          <a:xfrm>
            <a:off x="248089" y="2999686"/>
            <a:ext cx="178108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5" name="Group 164"/>
          <p:cNvGrpSpPr/>
          <p:nvPr/>
        </p:nvGrpSpPr>
        <p:grpSpPr>
          <a:xfrm>
            <a:off x="4211676" y="3005906"/>
            <a:ext cx="1884323" cy="2703255"/>
            <a:chOff x="5299600" y="3015650"/>
            <a:chExt cx="1884323" cy="2703254"/>
          </a:xfrm>
        </p:grpSpPr>
        <p:sp>
          <p:nvSpPr>
            <p:cNvPr id="215" name="TextBox 214"/>
            <p:cNvSpPr txBox="1"/>
            <p:nvPr/>
          </p:nvSpPr>
          <p:spPr>
            <a:xfrm>
              <a:off x="5299600" y="3168463"/>
              <a:ext cx="1884323" cy="2550441"/>
            </a:xfrm>
            <a:prstGeom prst="rect">
              <a:avLst/>
            </a:prstGeom>
            <a:noFill/>
          </p:spPr>
          <p:txBody>
            <a:bodyPr wrap="square" lIns="0" rtlCol="0">
              <a:spAutoFit/>
            </a:bodyPr>
            <a:lstStyle/>
            <a:p>
              <a:pPr algn="ctr" rtl="0"/>
              <a:r>
                <a:rPr lang="pt-br" sz="2000" dirty="0">
                  <a:latin typeface="Amazon Ember" panose="02000000000000000000" pitchFamily="2" charset="0"/>
                  <a:ea typeface="Amazon Ember" panose="02000000000000000000" pitchFamily="2" charset="0"/>
                  <a:cs typeface="Amazon Ember Light" panose="020B0403020204020204" pitchFamily="34" charset="0"/>
                </a:rPr>
                <a:t>Processamento de dados</a:t>
              </a: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Tempo real</a:t>
              </a: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MapReduce</a:t>
              </a: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Em lotes</a:t>
              </a: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Inferência</a:t>
              </a:r>
              <a:r>
                <a:rPr lang="pt-br" sz="1600" dirty="0">
                  <a:solidFill>
                    <a:srgbClr val="000000"/>
                  </a:solidFill>
                  <a:latin typeface="Amazon Ember Light" charset="0"/>
                  <a:ea typeface="Amazon Ember Light" charset="0"/>
                  <a:cs typeface="Amazon Ember Light" charset="0"/>
                </a:rPr>
                <a:t> </a:t>
              </a:r>
              <a:br>
                <a:rPr lang="pt-BR" sz="1600" dirty="0">
                  <a:solidFill>
                    <a:srgbClr val="000000"/>
                  </a:solidFill>
                  <a:latin typeface="Amazon Ember Light" charset="0"/>
                  <a:ea typeface="Amazon Ember Light" charset="0"/>
                  <a:cs typeface="Amazon Ember Light" charset="0"/>
                </a:rPr>
              </a:br>
              <a:r>
                <a:rPr lang="pt-br" sz="1600" dirty="0">
                  <a:solidFill>
                    <a:srgbClr val="000000"/>
                  </a:solidFill>
                  <a:latin typeface="Amazon Ember Light" charset="0"/>
                  <a:ea typeface="Amazon Ember Light" charset="0"/>
                  <a:cs typeface="Amazon Ember Light" charset="0"/>
                </a:rPr>
                <a:t>de machine learning</a:t>
              </a:r>
            </a:p>
          </p:txBody>
        </p:sp>
        <p:cxnSp>
          <p:nvCxnSpPr>
            <p:cNvPr id="216" name="Straight Connector 215"/>
            <p:cNvCxnSpPr>
              <a:cxnSpLocks/>
            </p:cNvCxnSpPr>
            <p:nvPr/>
          </p:nvCxnSpPr>
          <p:spPr>
            <a:xfrm>
              <a:off x="5299601" y="3015650"/>
              <a:ext cx="178108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18" name="Group 217"/>
          <p:cNvGrpSpPr/>
          <p:nvPr/>
        </p:nvGrpSpPr>
        <p:grpSpPr>
          <a:xfrm>
            <a:off x="6193470" y="3005906"/>
            <a:ext cx="1781081" cy="1832247"/>
            <a:chOff x="7699344" y="3015650"/>
            <a:chExt cx="1781081" cy="1832246"/>
          </a:xfrm>
        </p:grpSpPr>
        <p:sp>
          <p:nvSpPr>
            <p:cNvPr id="234" name="TextBox 233"/>
            <p:cNvSpPr txBox="1"/>
            <p:nvPr/>
          </p:nvSpPr>
          <p:spPr>
            <a:xfrm>
              <a:off x="7699344" y="3168463"/>
              <a:ext cx="1722228" cy="1679433"/>
            </a:xfrm>
            <a:prstGeom prst="rect">
              <a:avLst/>
            </a:prstGeom>
            <a:noFill/>
          </p:spPr>
          <p:txBody>
            <a:bodyPr wrap="square" lIns="0" rtlCol="0">
              <a:spAutoFit/>
            </a:bodyPr>
            <a:lstStyle/>
            <a:p>
              <a:pPr algn="ctr" rtl="0"/>
              <a:r>
                <a:rPr lang="pt-br" sz="2000" dirty="0">
                  <a:latin typeface="Amazon Ember" panose="02000000000000000000" pitchFamily="2" charset="0"/>
                  <a:ea typeface="Amazon Ember" panose="02000000000000000000" pitchFamily="2" charset="0"/>
                  <a:cs typeface="Amazon Ember Light" panose="020B0403020204020204" pitchFamily="34" charset="0"/>
                </a:rPr>
                <a:t>Chatbots</a:t>
              </a:r>
            </a:p>
            <a:p>
              <a:pPr rtl="0"/>
              <a:endParaRPr lang="en-US" sz="2000" dirty="0">
                <a:latin typeface="Amazon Ember" panose="02000000000000000000" pitchFamily="2" charset="0"/>
                <a:ea typeface="Amazon Ember" panose="02000000000000000000" pitchFamily="2" charset="0"/>
                <a:cs typeface="Amazon Ember Light" panose="020B0403020204020204" pitchFamily="34" charset="0"/>
              </a:endParaRP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Alimentando a </a:t>
              </a:r>
              <a:r>
                <a:rPr lang="pt-br" sz="1600" dirty="0">
                  <a:solidFill>
                    <a:srgbClr val="000000"/>
                  </a:solidFill>
                  <a:latin typeface="Amazon Ember Light" charset="0"/>
                  <a:ea typeface="Amazon Ember Light" charset="0"/>
                  <a:cs typeface="Amazon Ember Light" charset="0"/>
                </a:rPr>
                <a:t>lógica</a:t>
              </a:r>
              <a:r>
                <a:rPr lang="pt-br" sz="1600" dirty="0">
                  <a:latin typeface="Amazon Ember Light" charset="0"/>
                  <a:ea typeface="Amazon Ember Light" charset="0"/>
                  <a:cs typeface="Amazon Ember Light" charset="0"/>
                </a:rPr>
                <a:t>do chatbot</a:t>
              </a:r>
              <a:endParaRPr lang="en-US" sz="1600" dirty="0">
                <a:solidFill>
                  <a:srgbClr val="000000"/>
                </a:solidFill>
                <a:latin typeface="Amazon Ember Light" panose="020B0403020204020204"/>
                <a:ea typeface="Amazon Ember Light" charset="0"/>
                <a:cs typeface="Amazon Ember Light" charset="0"/>
              </a:endParaRPr>
            </a:p>
            <a:p>
              <a:pPr marL="285744" indent="-285744" rtl="0">
                <a:spcBef>
                  <a:spcPts val="1200"/>
                </a:spcBef>
                <a:buFont typeface="Arial" panose="020B0604020202020204" pitchFamily="34" charset="0"/>
                <a:buChar char="•"/>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35" name="Straight Connector 234"/>
            <p:cNvCxnSpPr>
              <a:cxnSpLocks/>
            </p:cNvCxnSpPr>
            <p:nvPr/>
          </p:nvCxnSpPr>
          <p:spPr>
            <a:xfrm>
              <a:off x="7699344" y="3015650"/>
              <a:ext cx="178108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37" name="Group 236"/>
          <p:cNvGrpSpPr/>
          <p:nvPr/>
        </p:nvGrpSpPr>
        <p:grpSpPr>
          <a:xfrm>
            <a:off x="2229881" y="3002179"/>
            <a:ext cx="1781083" cy="2131816"/>
            <a:chOff x="2915274" y="3017425"/>
            <a:chExt cx="1781082" cy="2131816"/>
          </a:xfrm>
        </p:grpSpPr>
        <p:sp>
          <p:nvSpPr>
            <p:cNvPr id="254" name="TextBox 253"/>
            <p:cNvSpPr txBox="1"/>
            <p:nvPr/>
          </p:nvSpPr>
          <p:spPr>
            <a:xfrm>
              <a:off x="2915274" y="3170238"/>
              <a:ext cx="1722229" cy="1979003"/>
            </a:xfrm>
            <a:prstGeom prst="rect">
              <a:avLst/>
            </a:prstGeom>
            <a:noFill/>
          </p:spPr>
          <p:txBody>
            <a:bodyPr wrap="square" lIns="0" rtlCol="0">
              <a:spAutoFit/>
            </a:bodyPr>
            <a:lstStyle/>
            <a:p>
              <a:pPr algn="ctr" rtl="0"/>
              <a:r>
                <a:rPr lang="pt-br" sz="2000" dirty="0">
                  <a:latin typeface="Amazon Ember" panose="02000000000000000000" pitchFamily="2" charset="0"/>
                  <a:ea typeface="Amazon Ember" panose="02000000000000000000" pitchFamily="2" charset="0"/>
                  <a:cs typeface="Amazon Ember Light" panose="020B0403020204020204" pitchFamily="34" charset="0"/>
                </a:rPr>
                <a:t>Back-ends</a:t>
              </a:r>
            </a:p>
            <a:p>
              <a:pPr rtl="0"/>
              <a:endParaRPr lang="en-US" sz="2000" dirty="0">
                <a:latin typeface="Amazon Ember" panose="02000000000000000000" pitchFamily="2" charset="0"/>
                <a:ea typeface="Amazon Ember" panose="02000000000000000000" pitchFamily="2" charset="0"/>
                <a:cs typeface="Amazon Ember Light" panose="020B0403020204020204" pitchFamily="34" charset="0"/>
              </a:endParaRPr>
            </a:p>
            <a:p>
              <a:pPr marL="344488" indent="-344488" rtl="0">
                <a:lnSpc>
                  <a:spcPct val="90000"/>
                </a:lnSpc>
                <a:spcBef>
                  <a:spcPts val="1000"/>
                </a:spcBef>
                <a:buFont typeface="Arial" panose="020B0604020202020204" pitchFamily="34" charset="0"/>
                <a:buChar char="•"/>
              </a:pPr>
              <a:r>
                <a:rPr lang="pt-br" sz="1600" dirty="0">
                  <a:solidFill>
                    <a:srgbClr val="000000"/>
                  </a:solidFill>
                  <a:latin typeface="Amazon Ember Light" charset="0"/>
                  <a:ea typeface="Amazon Ember Light" charset="0"/>
                  <a:cs typeface="Amazon Ember Light" charset="0"/>
                </a:rPr>
                <a:t>Aplicações</a:t>
              </a:r>
              <a:r>
                <a:rPr lang="pt-br" sz="1600" dirty="0">
                  <a:latin typeface="Amazon Ember Light" charset="0"/>
                  <a:ea typeface="Amazon Ember Light" charset="0"/>
                  <a:cs typeface="Amazon Ember Light" charset="0"/>
                </a:rPr>
                <a:t> e serviços</a:t>
              </a: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Dispositivos móveis</a:t>
              </a: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IoT</a:t>
              </a:r>
            </a:p>
          </p:txBody>
        </p:sp>
        <p:cxnSp>
          <p:nvCxnSpPr>
            <p:cNvPr id="255" name="Straight Connector 254"/>
            <p:cNvCxnSpPr>
              <a:cxnSpLocks/>
            </p:cNvCxnSpPr>
            <p:nvPr/>
          </p:nvCxnSpPr>
          <p:spPr>
            <a:xfrm>
              <a:off x="2915274" y="3017425"/>
              <a:ext cx="178108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7" name="Group 256"/>
          <p:cNvGrpSpPr/>
          <p:nvPr/>
        </p:nvGrpSpPr>
        <p:grpSpPr>
          <a:xfrm>
            <a:off x="8175264" y="3005906"/>
            <a:ext cx="1781081" cy="2225175"/>
            <a:chOff x="10099087" y="3015650"/>
            <a:chExt cx="1781081" cy="2225175"/>
          </a:xfrm>
        </p:grpSpPr>
        <p:sp>
          <p:nvSpPr>
            <p:cNvPr id="274" name="TextBox 273"/>
            <p:cNvSpPr txBox="1"/>
            <p:nvPr/>
          </p:nvSpPr>
          <p:spPr>
            <a:xfrm>
              <a:off x="10099087" y="3168463"/>
              <a:ext cx="1722228" cy="2072362"/>
            </a:xfrm>
            <a:prstGeom prst="rect">
              <a:avLst/>
            </a:prstGeom>
            <a:noFill/>
          </p:spPr>
          <p:txBody>
            <a:bodyPr wrap="square" lIns="0" rtlCol="0">
              <a:spAutoFit/>
            </a:bodyPr>
            <a:lstStyle/>
            <a:p>
              <a:pPr algn="ctr" rtl="0"/>
              <a:r>
                <a:rPr lang="pt-br" sz="2000" dirty="0">
                  <a:latin typeface="Amazon Ember" panose="02000000000000000000" pitchFamily="2" charset="0"/>
                  <a:ea typeface="Amazon Ember" panose="02000000000000000000" pitchFamily="2" charset="0"/>
                  <a:cs typeface="Amazon Ember Light" panose="020B0403020204020204" pitchFamily="34" charset="0"/>
                </a:rPr>
                <a:t>Amazon Alexa</a:t>
              </a: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Alimentando </a:t>
              </a:r>
              <a:r>
                <a:rPr lang="pt-br" sz="1600" dirty="0">
                  <a:solidFill>
                    <a:srgbClr val="000000"/>
                  </a:solidFill>
                  <a:latin typeface="Amazon Ember Light" charset="0"/>
                  <a:ea typeface="Amazon Ember Light" charset="0"/>
                  <a:cs typeface="Amazon Ember Light" charset="0"/>
                </a:rPr>
                <a:t>aplicações </a:t>
              </a:r>
              <a:r>
                <a:rPr lang="pt-br" sz="1600" dirty="0">
                  <a:latin typeface="Amazon Ember Light" charset="0"/>
                  <a:ea typeface="Amazon Ember Light" charset="0"/>
                  <a:cs typeface="Amazon Ember Light" charset="0"/>
                </a:rPr>
                <a:t>habilitadas por voz</a:t>
              </a:r>
              <a:endParaRPr lang="en-US" sz="1600" dirty="0">
                <a:solidFill>
                  <a:srgbClr val="000000"/>
                </a:solidFill>
                <a:latin typeface="Amazon Ember Light" panose="020B0403020204020204"/>
                <a:ea typeface="Amazon Ember Light" charset="0"/>
                <a:cs typeface="Amazon Ember Light" charset="0"/>
              </a:endParaRPr>
            </a:p>
            <a:p>
              <a:pPr marL="344488" indent="-344488"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Alexa </a:t>
              </a:r>
              <a:br>
                <a:rPr lang="en-US" sz="1600" dirty="0">
                  <a:latin typeface="Amazon Ember Light" charset="0"/>
                  <a:ea typeface="Amazon Ember Light" charset="0"/>
                  <a:cs typeface="Amazon Ember Light" charset="0"/>
                </a:rPr>
              </a:br>
              <a:r>
                <a:rPr lang="pt-br" sz="1600" dirty="0">
                  <a:latin typeface="Amazon Ember Light" charset="0"/>
                  <a:ea typeface="Amazon Ember Light" charset="0"/>
                  <a:cs typeface="Amazon Ember Light" charset="0"/>
                </a:rPr>
                <a:t>Skills Kit</a:t>
              </a:r>
            </a:p>
          </p:txBody>
        </p:sp>
        <p:cxnSp>
          <p:nvCxnSpPr>
            <p:cNvPr id="275" name="Straight Connector 274"/>
            <p:cNvCxnSpPr>
              <a:cxnSpLocks/>
            </p:cNvCxnSpPr>
            <p:nvPr/>
          </p:nvCxnSpPr>
          <p:spPr>
            <a:xfrm>
              <a:off x="10099087" y="3015650"/>
              <a:ext cx="178108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77" name="Group 276"/>
          <p:cNvGrpSpPr/>
          <p:nvPr/>
        </p:nvGrpSpPr>
        <p:grpSpPr>
          <a:xfrm>
            <a:off x="10072050" y="3005906"/>
            <a:ext cx="1957364" cy="2972481"/>
            <a:chOff x="7614336" y="3015650"/>
            <a:chExt cx="1957364" cy="2972479"/>
          </a:xfrm>
        </p:grpSpPr>
        <p:sp>
          <p:nvSpPr>
            <p:cNvPr id="283" name="TextBox 133"/>
            <p:cNvSpPr txBox="1"/>
            <p:nvPr/>
          </p:nvSpPr>
          <p:spPr>
            <a:xfrm>
              <a:off x="7614336" y="3165820"/>
              <a:ext cx="1957364" cy="2822309"/>
            </a:xfrm>
            <a:prstGeom prst="rect">
              <a:avLst/>
            </a:prstGeom>
            <a:noFill/>
          </p:spPr>
          <p:txBody>
            <a:bodyPr wrap="square" l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rtl="0"/>
              <a:r>
                <a:rPr lang="pt-br" sz="2000" dirty="0">
                  <a:latin typeface="Amazon Ember" panose="02000000000000000000" pitchFamily="2" charset="0"/>
                  <a:ea typeface="Amazon Ember" panose="02000000000000000000" pitchFamily="2" charset="0"/>
                  <a:cs typeface="Amazon Ember Light" panose="020B0403020204020204" pitchFamily="34" charset="0"/>
                </a:rPr>
                <a:t>Automação </a:t>
              </a:r>
              <a:br>
                <a:rPr lang="pt-BR" sz="2000" dirty="0">
                  <a:latin typeface="Amazon Ember" panose="02000000000000000000" pitchFamily="2" charset="0"/>
                  <a:ea typeface="Amazon Ember" panose="02000000000000000000" pitchFamily="2" charset="0"/>
                  <a:cs typeface="Amazon Ember Light" panose="020B0403020204020204" pitchFamily="34" charset="0"/>
                </a:rPr>
              </a:br>
              <a:r>
                <a:rPr lang="pt-br" sz="2000" dirty="0">
                  <a:latin typeface="Amazon Ember" panose="02000000000000000000" pitchFamily="2" charset="0"/>
                  <a:ea typeface="Amazon Ember" panose="02000000000000000000" pitchFamily="2" charset="0"/>
                  <a:cs typeface="Amazon Ember Light" panose="020B0403020204020204" pitchFamily="34" charset="0"/>
                </a:rPr>
                <a:t>de TI</a:t>
              </a:r>
              <a:endParaRPr lang="en-US" sz="2000" dirty="0">
                <a:latin typeface="Amazon Ember" panose="02000000000000000000" pitchFamily="2" charset="0"/>
                <a:ea typeface="Amazon Ember" panose="02000000000000000000" pitchFamily="2" charset="0"/>
                <a:cs typeface="Amazon Ember Light" panose="020B0403020204020204" pitchFamily="34" charset="0"/>
              </a:endParaRPr>
            </a:p>
            <a:p>
              <a:pPr marL="344488" indent="-344488" defTabSz="914400"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Mecanismos de política</a:t>
              </a:r>
            </a:p>
            <a:p>
              <a:pPr marL="344488" indent="-344488" defTabSz="914400"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Extensão dos serviços da AWS</a:t>
              </a:r>
            </a:p>
            <a:p>
              <a:pPr marL="344488" indent="-344488" defTabSz="914400" rtl="0">
                <a:lnSpc>
                  <a:spcPct val="90000"/>
                </a:lnSpc>
                <a:spcBef>
                  <a:spcPts val="1000"/>
                </a:spcBef>
                <a:buFont typeface="Arial" panose="020B0604020202020204" pitchFamily="34" charset="0"/>
                <a:buChar char="•"/>
              </a:pPr>
              <a:r>
                <a:rPr lang="pt-br" sz="1600" dirty="0">
                  <a:latin typeface="Amazon Ember Light" charset="0"/>
                  <a:ea typeface="Amazon Ember Light" charset="0"/>
                  <a:cs typeface="Amazon Ember Light" charset="0"/>
                </a:rPr>
                <a:t>Gerenciamento de infraestrutura</a:t>
              </a:r>
            </a:p>
            <a:p>
              <a:pPr marL="285744" indent="-285744" rtl="0">
                <a:spcBef>
                  <a:spcPts val="1200"/>
                </a:spcBef>
                <a:buFont typeface="Arial" panose="020B0604020202020204" pitchFamily="34" charset="0"/>
                <a:buChar char="•"/>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84" name="Straight Connector 283"/>
            <p:cNvCxnSpPr>
              <a:cxnSpLocks/>
            </p:cNvCxnSpPr>
            <p:nvPr/>
          </p:nvCxnSpPr>
          <p:spPr>
            <a:xfrm>
              <a:off x="7699344" y="3015650"/>
              <a:ext cx="178108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285" name="Picture 2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7498" y="1395603"/>
            <a:ext cx="1600200" cy="1608201"/>
          </a:xfrm>
          <a:prstGeom prst="rect">
            <a:avLst/>
          </a:prstGeom>
        </p:spPr>
      </p:pic>
      <p:pic>
        <p:nvPicPr>
          <p:cNvPr id="286" name="Picture 28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484" y="1395603"/>
            <a:ext cx="1600200" cy="1608201"/>
          </a:xfrm>
          <a:prstGeom prst="rect">
            <a:avLst/>
          </a:prstGeom>
        </p:spPr>
      </p:pic>
      <p:pic>
        <p:nvPicPr>
          <p:cNvPr id="287" name="Picture 2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9158" y="1395603"/>
            <a:ext cx="1600200" cy="1608201"/>
          </a:xfrm>
          <a:prstGeom prst="rect">
            <a:avLst/>
          </a:prstGeom>
        </p:spPr>
      </p:pic>
      <p:pic>
        <p:nvPicPr>
          <p:cNvPr id="288" name="Picture 28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2691" y="1395603"/>
            <a:ext cx="1600200" cy="1608201"/>
          </a:xfrm>
          <a:prstGeom prst="rect">
            <a:avLst/>
          </a:prstGeom>
        </p:spPr>
      </p:pic>
      <p:pic>
        <p:nvPicPr>
          <p:cNvPr id="289" name="Picture 2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7402" y="1432179"/>
            <a:ext cx="1600200" cy="1608201"/>
          </a:xfrm>
          <a:prstGeom prst="rect">
            <a:avLst/>
          </a:prstGeom>
        </p:spPr>
      </p:pic>
      <p:pic>
        <p:nvPicPr>
          <p:cNvPr id="290" name="Picture 28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169" y="1395603"/>
            <a:ext cx="1600200" cy="1608201"/>
          </a:xfrm>
          <a:prstGeom prst="rect">
            <a:avLst/>
          </a:prstGeom>
        </p:spPr>
      </p:pic>
    </p:spTree>
    <p:custDataLst>
      <p:tags r:id="rId1"/>
    </p:custDataLst>
    <p:extLst>
      <p:ext uri="{BB962C8B-B14F-4D97-AF65-F5344CB8AC3E}">
        <p14:creationId xmlns:p14="http://schemas.microsoft.com/office/powerpoint/2010/main" val="225935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52" y="365125"/>
            <a:ext cx="9034272" cy="474119"/>
          </a:xfrm>
        </p:spPr>
        <p:txBody>
          <a:bodyPr rtlCol="0">
            <a:noAutofit/>
          </a:bodyPr>
          <a:lstStyle/>
          <a:p>
            <a:pPr rtl="0"/>
            <a:r>
              <a:rPr lang="pt-br" sz="3500" dirty="0"/>
              <a:t>Plataforma sem servidor da AWS</a:t>
            </a: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pPr/>
              <a:t>7</a:t>
            </a:fld>
            <a:endParaRPr lang="en-US"/>
          </a:p>
        </p:txBody>
      </p:sp>
      <p:sp>
        <p:nvSpPr>
          <p:cNvPr id="44" name="Rectangle 43">
            <a:extLst>
              <a:ext uri="{FF2B5EF4-FFF2-40B4-BE49-F238E27FC236}">
                <a16:creationId xmlns:a16="http://schemas.microsoft.com/office/drawing/2014/main" id="{32E59A6A-95CF-5743-AA6E-D48BB2386EE6}"/>
              </a:ext>
            </a:extLst>
          </p:cNvPr>
          <p:cNvSpPr/>
          <p:nvPr/>
        </p:nvSpPr>
        <p:spPr>
          <a:xfrm>
            <a:off x="342980" y="1265149"/>
            <a:ext cx="2449776" cy="2373086"/>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9" name="Rectangle 48">
            <a:extLst>
              <a:ext uri="{FF2B5EF4-FFF2-40B4-BE49-F238E27FC236}">
                <a16:creationId xmlns:a16="http://schemas.microsoft.com/office/drawing/2014/main" id="{2888FF96-F791-DD41-9B57-2442109C95B9}"/>
              </a:ext>
            </a:extLst>
          </p:cNvPr>
          <p:cNvSpPr/>
          <p:nvPr/>
        </p:nvSpPr>
        <p:spPr>
          <a:xfrm>
            <a:off x="3321435" y="1265149"/>
            <a:ext cx="2449776" cy="2373086"/>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4" name="Rectangle 53">
            <a:extLst>
              <a:ext uri="{FF2B5EF4-FFF2-40B4-BE49-F238E27FC236}">
                <a16:creationId xmlns:a16="http://schemas.microsoft.com/office/drawing/2014/main" id="{52B9AEB4-3B14-2F4B-90A1-378942E5B824}"/>
              </a:ext>
            </a:extLst>
          </p:cNvPr>
          <p:cNvSpPr/>
          <p:nvPr/>
        </p:nvSpPr>
        <p:spPr>
          <a:xfrm>
            <a:off x="6299890" y="1265149"/>
            <a:ext cx="2449776" cy="2373086"/>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9" name="Rectangle 58">
            <a:extLst>
              <a:ext uri="{FF2B5EF4-FFF2-40B4-BE49-F238E27FC236}">
                <a16:creationId xmlns:a16="http://schemas.microsoft.com/office/drawing/2014/main" id="{EAEAE8FF-FB99-A844-B11A-4D91C2E1235A}"/>
              </a:ext>
            </a:extLst>
          </p:cNvPr>
          <p:cNvSpPr/>
          <p:nvPr/>
        </p:nvSpPr>
        <p:spPr>
          <a:xfrm>
            <a:off x="9872292" y="1265150"/>
            <a:ext cx="1261884" cy="72876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4" name="Rectangle 63">
            <a:extLst>
              <a:ext uri="{FF2B5EF4-FFF2-40B4-BE49-F238E27FC236}">
                <a16:creationId xmlns:a16="http://schemas.microsoft.com/office/drawing/2014/main" id="{D5A875B9-A3BB-1343-8294-B9C3E1C7637E}"/>
              </a:ext>
            </a:extLst>
          </p:cNvPr>
          <p:cNvSpPr/>
          <p:nvPr/>
        </p:nvSpPr>
        <p:spPr>
          <a:xfrm>
            <a:off x="342979" y="3784649"/>
            <a:ext cx="2449776" cy="2373086"/>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1" name="Rectangle 70">
            <a:extLst>
              <a:ext uri="{FF2B5EF4-FFF2-40B4-BE49-F238E27FC236}">
                <a16:creationId xmlns:a16="http://schemas.microsoft.com/office/drawing/2014/main" id="{04E9777D-0FBA-7843-B402-3281A2F4945E}"/>
              </a:ext>
            </a:extLst>
          </p:cNvPr>
          <p:cNvSpPr/>
          <p:nvPr/>
        </p:nvSpPr>
        <p:spPr>
          <a:xfrm>
            <a:off x="3317130" y="3782172"/>
            <a:ext cx="2449776" cy="2373086"/>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6" name="Rectangle 75">
            <a:extLst>
              <a:ext uri="{FF2B5EF4-FFF2-40B4-BE49-F238E27FC236}">
                <a16:creationId xmlns:a16="http://schemas.microsoft.com/office/drawing/2014/main" id="{75588143-E241-1046-9E34-3E435BDEAC26}"/>
              </a:ext>
            </a:extLst>
          </p:cNvPr>
          <p:cNvSpPr/>
          <p:nvPr/>
        </p:nvSpPr>
        <p:spPr>
          <a:xfrm>
            <a:off x="6303607" y="3782172"/>
            <a:ext cx="2449776" cy="2373086"/>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83" name="Rectangle 82">
            <a:extLst>
              <a:ext uri="{FF2B5EF4-FFF2-40B4-BE49-F238E27FC236}">
                <a16:creationId xmlns:a16="http://schemas.microsoft.com/office/drawing/2014/main" id="{E5CED6EF-DFBE-EC48-A333-8BA9522FC83D}"/>
              </a:ext>
            </a:extLst>
          </p:cNvPr>
          <p:cNvSpPr/>
          <p:nvPr/>
        </p:nvSpPr>
        <p:spPr>
          <a:xfrm>
            <a:off x="9360645" y="3857892"/>
            <a:ext cx="2449776" cy="2373086"/>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 name="Footer Placeholder 5"/>
          <p:cNvSpPr>
            <a:spLocks noGrp="1"/>
          </p:cNvSpPr>
          <p:nvPr>
            <p:ph type="ftr" sz="quarter" idx="3"/>
          </p:nvPr>
        </p:nvSpPr>
        <p:spPr>
          <a:xfrm>
            <a:off x="419100" y="6356350"/>
            <a:ext cx="5594838" cy="365125"/>
          </a:xfrm>
        </p:spPr>
        <p:txBody>
          <a:bodyPr rtlCol="0"/>
          <a:lstStyle/>
          <a:p>
            <a:pPr rtl="0"/>
            <a:r>
              <a:rPr lang="pt-br" dirty="0"/>
              <a:t>© 2020, Amazon Web Services, Inc. ou suas afiliadas. Todos os direitos reservados.</a:t>
            </a:r>
          </a:p>
        </p:txBody>
      </p:sp>
      <p:sp>
        <p:nvSpPr>
          <p:cNvPr id="96" name="TextBox 95">
            <a:extLst>
              <a:ext uri="{FF2B5EF4-FFF2-40B4-BE49-F238E27FC236}">
                <a16:creationId xmlns:a16="http://schemas.microsoft.com/office/drawing/2014/main" id="{D3E236A4-8A7D-6045-823A-DC0FA75DCAFB}"/>
              </a:ext>
            </a:extLst>
          </p:cNvPr>
          <p:cNvSpPr txBox="1"/>
          <p:nvPr/>
        </p:nvSpPr>
        <p:spPr>
          <a:xfrm>
            <a:off x="-60178" y="2774179"/>
            <a:ext cx="2301904" cy="338554"/>
          </a:xfrm>
          <a:prstGeom prst="rect">
            <a:avLst/>
          </a:prstGeom>
          <a:noFill/>
        </p:spPr>
        <p:txBody>
          <a:bodyPr wrap="square" rtlCol="0">
            <a:spAutoFit/>
          </a:bodyPr>
          <a:lstStyle/>
          <a:p>
            <a:pPr algn="ctr" rtl="0"/>
            <a:r>
              <a:rPr lang="pt-br" sz="1600">
                <a:latin typeface="+mj-lt"/>
              </a:rPr>
              <a:t>AWS Lambda</a:t>
            </a:r>
          </a:p>
        </p:txBody>
      </p:sp>
      <p:sp>
        <p:nvSpPr>
          <p:cNvPr id="43" name="TextBox 42"/>
          <p:cNvSpPr txBox="1"/>
          <p:nvPr/>
        </p:nvSpPr>
        <p:spPr>
          <a:xfrm>
            <a:off x="1287730" y="1403858"/>
            <a:ext cx="1252266" cy="400110"/>
          </a:xfrm>
          <a:prstGeom prst="rect">
            <a:avLst/>
          </a:prstGeom>
          <a:noFill/>
        </p:spPr>
        <p:txBody>
          <a:bodyPr wrap="none" rtlCol="0">
            <a:spAutoFit/>
          </a:bodyPr>
          <a:lstStyle/>
          <a:p>
            <a:pPr algn="ctr" defTabSz="609585" rtl="0">
              <a:defRPr/>
            </a:pPr>
            <a:r>
              <a:rPr lang="pt-br" sz="2000">
                <a:latin typeface="Amazon Ember" panose="02000000000000000000" pitchFamily="2" charset="0"/>
                <a:ea typeface="Amazon Ember" panose="02000000000000000000" pitchFamily="2" charset="0"/>
                <a:cs typeface="Amazon Ember Light" panose="020B0403020204020204" pitchFamily="34" charset="0"/>
              </a:rPr>
              <a:t>Computação</a:t>
            </a:r>
          </a:p>
        </p:txBody>
      </p:sp>
      <p:sp>
        <p:nvSpPr>
          <p:cNvPr id="48" name="TextBox 47"/>
          <p:cNvSpPr txBox="1"/>
          <p:nvPr/>
        </p:nvSpPr>
        <p:spPr>
          <a:xfrm>
            <a:off x="4298461" y="1403858"/>
            <a:ext cx="1293944" cy="400110"/>
          </a:xfrm>
          <a:prstGeom prst="rect">
            <a:avLst/>
          </a:prstGeom>
          <a:noFill/>
        </p:spPr>
        <p:txBody>
          <a:bodyPr wrap="none" rtlCol="0">
            <a:spAutoFit/>
          </a:bodyPr>
          <a:lstStyle/>
          <a:p>
            <a:pPr algn="ctr" defTabSz="609585" rtl="0">
              <a:defRPr/>
            </a:pPr>
            <a:r>
              <a:rPr lang="pt-br" sz="2000">
                <a:latin typeface="Amazon Ember" panose="02000000000000000000" pitchFamily="2" charset="0"/>
                <a:ea typeface="Amazon Ember" panose="02000000000000000000" pitchFamily="2" charset="0"/>
                <a:cs typeface="Amazon Ember Light" panose="020B0403020204020204" pitchFamily="34" charset="0"/>
              </a:rPr>
              <a:t>Proxy de API</a:t>
            </a:r>
          </a:p>
        </p:txBody>
      </p:sp>
      <p:sp>
        <p:nvSpPr>
          <p:cNvPr id="53" name="TextBox 52"/>
          <p:cNvSpPr txBox="1"/>
          <p:nvPr/>
        </p:nvSpPr>
        <p:spPr>
          <a:xfrm>
            <a:off x="7140080" y="1403858"/>
            <a:ext cx="1093569" cy="400110"/>
          </a:xfrm>
          <a:prstGeom prst="rect">
            <a:avLst/>
          </a:prstGeom>
          <a:noFill/>
        </p:spPr>
        <p:txBody>
          <a:bodyPr wrap="none" rtlCol="0">
            <a:spAutoFit/>
          </a:bodyPr>
          <a:lstStyle/>
          <a:p>
            <a:pPr algn="ctr" defTabSz="609585" rtl="0">
              <a:defRPr/>
            </a:pPr>
            <a:r>
              <a:rPr lang="pt-br" sz="2000">
                <a:latin typeface="Amazon Ember" panose="02000000000000000000" pitchFamily="2" charset="0"/>
                <a:ea typeface="Amazon Ember" panose="02000000000000000000" pitchFamily="2" charset="0"/>
                <a:cs typeface="Amazon Ember Light" panose="020B0403020204020204" pitchFamily="34" charset="0"/>
              </a:rPr>
              <a:t>Armazenamento</a:t>
            </a:r>
          </a:p>
        </p:txBody>
      </p:sp>
      <p:sp>
        <p:nvSpPr>
          <p:cNvPr id="56" name="TextBox 55"/>
          <p:cNvSpPr txBox="1"/>
          <p:nvPr/>
        </p:nvSpPr>
        <p:spPr>
          <a:xfrm>
            <a:off x="8621754" y="2774179"/>
            <a:ext cx="1994456" cy="338554"/>
          </a:xfrm>
          <a:prstGeom prst="rect">
            <a:avLst/>
          </a:prstGeom>
          <a:noFill/>
        </p:spPr>
        <p:txBody>
          <a:bodyPr wrap="none" rtlCol="0">
            <a:spAutoFit/>
          </a:bodyPr>
          <a:lstStyle/>
          <a:p>
            <a:pPr algn="ctr" defTabSz="609585" rtl="0">
              <a:defRPr/>
            </a:pPr>
            <a:r>
              <a:rPr lang="pt-br" sz="1600">
                <a:latin typeface="+mj-lt"/>
                <a:ea typeface="Amazon Ember Light" panose="020B0403020204020204" pitchFamily="34" charset="0"/>
                <a:cs typeface="Amazon Ember Light" panose="020B0403020204020204" pitchFamily="34" charset="0"/>
              </a:rPr>
              <a:t>Amazon DynamoDB</a:t>
            </a:r>
          </a:p>
        </p:txBody>
      </p:sp>
      <p:sp>
        <p:nvSpPr>
          <p:cNvPr id="58" name="TextBox 57"/>
          <p:cNvSpPr txBox="1"/>
          <p:nvPr/>
        </p:nvSpPr>
        <p:spPr>
          <a:xfrm>
            <a:off x="9819412" y="1403858"/>
            <a:ext cx="1261884" cy="400110"/>
          </a:xfrm>
          <a:prstGeom prst="rect">
            <a:avLst/>
          </a:prstGeom>
          <a:noFill/>
        </p:spPr>
        <p:txBody>
          <a:bodyPr wrap="none" rtlCol="0">
            <a:spAutoFit/>
          </a:bodyPr>
          <a:lstStyle/>
          <a:p>
            <a:pPr algn="ctr" defTabSz="609585" rtl="0">
              <a:defRPr/>
            </a:pPr>
            <a:r>
              <a:rPr lang="pt-br" sz="2000">
                <a:latin typeface="Amazon Ember" panose="02000000000000000000" pitchFamily="2" charset="0"/>
                <a:ea typeface="Amazon Ember" panose="02000000000000000000" pitchFamily="2" charset="0"/>
                <a:cs typeface="Amazon Ember Light" panose="020B0403020204020204" pitchFamily="34" charset="0"/>
              </a:rPr>
              <a:t>Banco de dados</a:t>
            </a:r>
          </a:p>
        </p:txBody>
      </p:sp>
      <p:sp>
        <p:nvSpPr>
          <p:cNvPr id="63" name="TextBox 62"/>
          <p:cNvSpPr txBox="1"/>
          <p:nvPr/>
        </p:nvSpPr>
        <p:spPr>
          <a:xfrm>
            <a:off x="486627" y="3779486"/>
            <a:ext cx="2952606" cy="707886"/>
          </a:xfrm>
          <a:prstGeom prst="rect">
            <a:avLst/>
          </a:prstGeom>
          <a:noFill/>
        </p:spPr>
        <p:txBody>
          <a:bodyPr wrap="square" rtlCol="0">
            <a:spAutoFit/>
          </a:bodyPr>
          <a:lstStyle/>
          <a:p>
            <a:pPr algn="ctr" defTabSz="609585" rtl="0">
              <a:defRPr/>
            </a:pPr>
            <a:r>
              <a:rPr lang="pt-br" sz="20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t>Sistema de Mensagens</a:t>
            </a:r>
            <a:r>
              <a:rPr lang="pt-br" sz="2000" dirty="0">
                <a:latin typeface="Amazon Ember" panose="02000000000000000000" pitchFamily="2" charset="0"/>
                <a:ea typeface="Amazon Ember" panose="02000000000000000000" pitchFamily="2" charset="0"/>
                <a:cs typeface="Amazon Ember Light" panose="020B0403020204020204" pitchFamily="34" charset="0"/>
              </a:rPr>
              <a:t> entre processos</a:t>
            </a:r>
            <a:endParaRPr lang="en-US" sz="2000" dirty="0">
              <a:solidFill>
                <a:srgbClr val="000000"/>
              </a:solidFill>
              <a:latin typeface="Amazon Ember" panose="02000000000000000000"/>
              <a:ea typeface="Amazon Ember" panose="02000000000000000000" pitchFamily="2" charset="0"/>
              <a:cs typeface="Amazon Ember Light" panose="020B0403020204020204" pitchFamily="34" charset="0"/>
            </a:endParaRPr>
          </a:p>
        </p:txBody>
      </p:sp>
      <p:sp>
        <p:nvSpPr>
          <p:cNvPr id="70" name="TextBox 69"/>
          <p:cNvSpPr txBox="1"/>
          <p:nvPr/>
        </p:nvSpPr>
        <p:spPr>
          <a:xfrm>
            <a:off x="4051599" y="3779486"/>
            <a:ext cx="1787669" cy="400110"/>
          </a:xfrm>
          <a:prstGeom prst="rect">
            <a:avLst/>
          </a:prstGeom>
          <a:noFill/>
        </p:spPr>
        <p:txBody>
          <a:bodyPr wrap="none" rtlCol="0">
            <a:spAutoFit/>
          </a:bodyPr>
          <a:lstStyle/>
          <a:p>
            <a:pPr algn="ctr" defTabSz="609585" rtl="0">
              <a:defRPr/>
            </a:pPr>
            <a:r>
              <a:rPr lang="pt-br" sz="2000">
                <a:latin typeface="Amazon Ember" panose="02000000000000000000" pitchFamily="2" charset="0"/>
                <a:ea typeface="Amazon Ember" panose="02000000000000000000" pitchFamily="2" charset="0"/>
                <a:cs typeface="Amazon Ember Light" panose="020B0403020204020204" pitchFamily="34" charset="0"/>
              </a:rPr>
              <a:t>Orquestração</a:t>
            </a:r>
          </a:p>
        </p:txBody>
      </p:sp>
      <p:sp>
        <p:nvSpPr>
          <p:cNvPr id="75" name="TextBox 74"/>
          <p:cNvSpPr txBox="1"/>
          <p:nvPr/>
        </p:nvSpPr>
        <p:spPr>
          <a:xfrm>
            <a:off x="7071151" y="3779486"/>
            <a:ext cx="1231427" cy="400110"/>
          </a:xfrm>
          <a:prstGeom prst="rect">
            <a:avLst/>
          </a:prstGeom>
          <a:noFill/>
        </p:spPr>
        <p:txBody>
          <a:bodyPr wrap="none" rtlCol="0">
            <a:spAutoFit/>
          </a:bodyPr>
          <a:lstStyle/>
          <a:p>
            <a:pPr algn="ctr" defTabSz="609585" rtl="0">
              <a:defRPr/>
            </a:pPr>
            <a:r>
              <a:rPr lang="pt-br" sz="2000">
                <a:latin typeface="Amazon Ember" panose="02000000000000000000" pitchFamily="2" charset="0"/>
                <a:ea typeface="Amazon Ember" panose="02000000000000000000" pitchFamily="2" charset="0"/>
                <a:cs typeface="Amazon Ember Light" panose="020B0403020204020204" pitchFamily="34" charset="0"/>
              </a:rPr>
              <a:t>Análise</a:t>
            </a:r>
          </a:p>
        </p:txBody>
      </p:sp>
      <p:sp>
        <p:nvSpPr>
          <p:cNvPr id="82" name="TextBox 81"/>
          <p:cNvSpPr txBox="1"/>
          <p:nvPr/>
        </p:nvSpPr>
        <p:spPr>
          <a:xfrm>
            <a:off x="9329695" y="3779486"/>
            <a:ext cx="2241319" cy="707886"/>
          </a:xfrm>
          <a:prstGeom prst="rect">
            <a:avLst/>
          </a:prstGeom>
          <a:noFill/>
        </p:spPr>
        <p:txBody>
          <a:bodyPr wrap="none" rtlCol="0">
            <a:spAutoFit/>
          </a:bodyPr>
          <a:lstStyle/>
          <a:p>
            <a:pPr algn="ctr" defTabSz="609585" rtl="0">
              <a:defRPr/>
            </a:pPr>
            <a:r>
              <a:rPr lang="pt-br" sz="2000" dirty="0">
                <a:latin typeface="Amazon Ember" panose="02000000000000000000" pitchFamily="2" charset="0"/>
                <a:ea typeface="Amazon Ember" panose="02000000000000000000" pitchFamily="2" charset="0"/>
                <a:cs typeface="Amazon Ember Light" panose="020B0403020204020204" pitchFamily="34" charset="0"/>
              </a:rPr>
              <a:t>Ferramentas </a:t>
            </a:r>
            <a:br>
              <a:rPr lang="pt-BR" sz="2000" dirty="0">
                <a:latin typeface="Amazon Ember" panose="02000000000000000000" pitchFamily="2" charset="0"/>
                <a:ea typeface="Amazon Ember" panose="02000000000000000000" pitchFamily="2" charset="0"/>
                <a:cs typeface="Amazon Ember Light" panose="020B0403020204020204" pitchFamily="34" charset="0"/>
              </a:rPr>
            </a:br>
            <a:r>
              <a:rPr lang="pt-br" sz="2000" dirty="0">
                <a:latin typeface="Amazon Ember" panose="02000000000000000000" pitchFamily="2" charset="0"/>
                <a:ea typeface="Amazon Ember" panose="02000000000000000000" pitchFamily="2" charset="0"/>
                <a:cs typeface="Amazon Ember Light" panose="020B0403020204020204" pitchFamily="34" charset="0"/>
              </a:rPr>
              <a:t>de desenvolvedor</a:t>
            </a:r>
          </a:p>
        </p:txBody>
      </p:sp>
      <p:sp>
        <p:nvSpPr>
          <p:cNvPr id="87" name="TextBox 86"/>
          <p:cNvSpPr txBox="1"/>
          <p:nvPr/>
        </p:nvSpPr>
        <p:spPr>
          <a:xfrm>
            <a:off x="10535390" y="2774179"/>
            <a:ext cx="1584088" cy="338554"/>
          </a:xfrm>
          <a:prstGeom prst="rect">
            <a:avLst/>
          </a:prstGeom>
          <a:noFill/>
        </p:spPr>
        <p:txBody>
          <a:bodyPr wrap="none" rtlCol="0">
            <a:spAutoFit/>
          </a:bodyPr>
          <a:lstStyle/>
          <a:p>
            <a:pPr algn="ctr" defTabSz="609585" rtl="0">
              <a:defRPr/>
            </a:pPr>
            <a:r>
              <a:rPr lang="pt-br" sz="1600">
                <a:latin typeface="+mj-lt"/>
                <a:ea typeface="Amazon Ember Light" panose="020B0403020204020204" pitchFamily="34" charset="0"/>
                <a:cs typeface="Amazon Ember Light" panose="020B0403020204020204" pitchFamily="34" charset="0"/>
              </a:rPr>
              <a:t>Amazon Aurora</a:t>
            </a:r>
          </a:p>
        </p:txBody>
      </p:sp>
      <p:pic>
        <p:nvPicPr>
          <p:cNvPr id="50" name="Graphic 43">
            <a:extLst>
              <a:ext uri="{FF2B5EF4-FFF2-40B4-BE49-F238E27FC236}">
                <a16:creationId xmlns:a16="http://schemas.microsoft.com/office/drawing/2014/main" id="{EFCEDACD-5190-384D-953B-DE4FE39A9255}"/>
              </a:ext>
            </a:extLst>
          </p:cNvPr>
          <p:cNvPicPr>
            <a:picLocks noChangeAspect="1"/>
          </p:cNvPicPr>
          <p:nvPr/>
        </p:nvPicPr>
        <p:blipFill>
          <a:blip r:embed="rId4"/>
          <a:stretch>
            <a:fillRect/>
          </a:stretch>
        </p:blipFill>
        <p:spPr>
          <a:xfrm>
            <a:off x="9263382" y="2032718"/>
            <a:ext cx="711200" cy="711200"/>
          </a:xfrm>
          <a:prstGeom prst="rect">
            <a:avLst/>
          </a:prstGeom>
        </p:spPr>
      </p:pic>
      <p:pic>
        <p:nvPicPr>
          <p:cNvPr id="55" name="Graphic 25">
            <a:extLst>
              <a:ext uri="{FF2B5EF4-FFF2-40B4-BE49-F238E27FC236}">
                <a16:creationId xmlns:a16="http://schemas.microsoft.com/office/drawing/2014/main" id="{337151B8-DD47-C843-B396-C8F1EAEB23F9}"/>
              </a:ext>
            </a:extLst>
          </p:cNvPr>
          <p:cNvPicPr>
            <a:picLocks noChangeAspect="1"/>
          </p:cNvPicPr>
          <p:nvPr/>
        </p:nvPicPr>
        <p:blipFill>
          <a:blip r:embed="rId5"/>
          <a:stretch>
            <a:fillRect/>
          </a:stretch>
        </p:blipFill>
        <p:spPr>
          <a:xfrm>
            <a:off x="10971834" y="2032718"/>
            <a:ext cx="711200" cy="711200"/>
          </a:xfrm>
          <a:prstGeom prst="rect">
            <a:avLst/>
          </a:prstGeom>
        </p:spPr>
      </p:pic>
      <p:pic>
        <p:nvPicPr>
          <p:cNvPr id="60" name="Graphic 69">
            <a:extLst>
              <a:ext uri="{FF2B5EF4-FFF2-40B4-BE49-F238E27FC236}">
                <a16:creationId xmlns:a16="http://schemas.microsoft.com/office/drawing/2014/main" id="{54134B1C-68A0-2F46-9E2C-F7BCA80438A7}"/>
              </a:ext>
            </a:extLst>
          </p:cNvPr>
          <p:cNvPicPr>
            <a:picLocks noChangeAspect="1"/>
          </p:cNvPicPr>
          <p:nvPr/>
        </p:nvPicPr>
        <p:blipFill>
          <a:blip r:embed="rId6"/>
          <a:stretch>
            <a:fillRect/>
          </a:stretch>
        </p:blipFill>
        <p:spPr>
          <a:xfrm>
            <a:off x="7331264" y="2032718"/>
            <a:ext cx="711200" cy="711200"/>
          </a:xfrm>
          <a:prstGeom prst="rect">
            <a:avLst/>
          </a:prstGeom>
        </p:spPr>
      </p:pic>
      <p:sp>
        <p:nvSpPr>
          <p:cNvPr id="67" name="TextBox 66">
            <a:extLst>
              <a:ext uri="{FF2B5EF4-FFF2-40B4-BE49-F238E27FC236}">
                <a16:creationId xmlns:a16="http://schemas.microsoft.com/office/drawing/2014/main" id="{7FA9348E-E3AE-3F48-9EF0-785E5F84BFB5}"/>
              </a:ext>
            </a:extLst>
          </p:cNvPr>
          <p:cNvSpPr txBox="1"/>
          <p:nvPr/>
        </p:nvSpPr>
        <p:spPr>
          <a:xfrm>
            <a:off x="6535912" y="2774179"/>
            <a:ext cx="2301904" cy="584775"/>
          </a:xfrm>
          <a:prstGeom prst="rect">
            <a:avLst/>
          </a:prstGeom>
          <a:noFill/>
        </p:spPr>
        <p:txBody>
          <a:bodyPr wrap="square" rtlCol="0">
            <a:spAutoFit/>
          </a:bodyPr>
          <a:lstStyle/>
          <a:p>
            <a:pPr algn="ctr" rtl="0"/>
            <a:r>
              <a:rPr lang="pt-br" sz="1600">
                <a:latin typeface="+mj-lt"/>
              </a:rPr>
              <a:t>Amazon Simple Storage Service</a:t>
            </a:r>
          </a:p>
        </p:txBody>
      </p:sp>
      <p:sp>
        <p:nvSpPr>
          <p:cNvPr id="72" name="TextBox 71">
            <a:extLst>
              <a:ext uri="{FF2B5EF4-FFF2-40B4-BE49-F238E27FC236}">
                <a16:creationId xmlns:a16="http://schemas.microsoft.com/office/drawing/2014/main" id="{61EA1ED7-504C-874A-AE0E-4EB900BBEE6A}"/>
              </a:ext>
            </a:extLst>
          </p:cNvPr>
          <p:cNvSpPr txBox="1"/>
          <p:nvPr/>
        </p:nvSpPr>
        <p:spPr>
          <a:xfrm>
            <a:off x="4744417" y="2774179"/>
            <a:ext cx="2217871" cy="338554"/>
          </a:xfrm>
          <a:prstGeom prst="rect">
            <a:avLst/>
          </a:prstGeom>
          <a:noFill/>
        </p:spPr>
        <p:txBody>
          <a:bodyPr wrap="square" rtlCol="0">
            <a:spAutoFit/>
          </a:bodyPr>
          <a:lstStyle/>
          <a:p>
            <a:pPr algn="ctr" rtl="0"/>
            <a:r>
              <a:rPr lang="pt-br" sz="1600">
                <a:latin typeface="+mj-lt"/>
                <a:ea typeface="Amazon Ember" panose="020B0603020204020204" pitchFamily="34" charset="0"/>
                <a:cs typeface="Amazon Ember" panose="020B0603020204020204" pitchFamily="34" charset="0"/>
              </a:rPr>
              <a:t>AWS AppSync</a:t>
            </a:r>
          </a:p>
        </p:txBody>
      </p:sp>
      <p:pic>
        <p:nvPicPr>
          <p:cNvPr id="79" name="Graphic 47">
            <a:extLst>
              <a:ext uri="{FF2B5EF4-FFF2-40B4-BE49-F238E27FC236}">
                <a16:creationId xmlns:a16="http://schemas.microsoft.com/office/drawing/2014/main" id="{7BDAE49E-BAE0-264B-A533-A10E90F34AA8}"/>
              </a:ext>
            </a:extLst>
          </p:cNvPr>
          <p:cNvPicPr>
            <a:picLocks noChangeAspect="1"/>
          </p:cNvPicPr>
          <p:nvPr/>
        </p:nvPicPr>
        <p:blipFill>
          <a:blip r:embed="rId7"/>
          <a:stretch>
            <a:fillRect/>
          </a:stretch>
        </p:blipFill>
        <p:spPr>
          <a:xfrm>
            <a:off x="5416912" y="2032718"/>
            <a:ext cx="711200" cy="711200"/>
          </a:xfrm>
          <a:prstGeom prst="rect">
            <a:avLst/>
          </a:prstGeom>
        </p:spPr>
      </p:pic>
      <p:sp>
        <p:nvSpPr>
          <p:cNvPr id="85" name="TextBox 84">
            <a:extLst>
              <a:ext uri="{FF2B5EF4-FFF2-40B4-BE49-F238E27FC236}">
                <a16:creationId xmlns:a16="http://schemas.microsoft.com/office/drawing/2014/main" id="{08F7870B-8231-0A4E-86DF-485C5555F253}"/>
              </a:ext>
            </a:extLst>
          </p:cNvPr>
          <p:cNvSpPr txBox="1"/>
          <p:nvPr/>
        </p:nvSpPr>
        <p:spPr>
          <a:xfrm>
            <a:off x="3836498" y="5367942"/>
            <a:ext cx="2217871" cy="338554"/>
          </a:xfrm>
          <a:prstGeom prst="rect">
            <a:avLst/>
          </a:prstGeom>
          <a:noFill/>
        </p:spPr>
        <p:txBody>
          <a:bodyPr wrap="square" rtlCol="0">
            <a:spAutoFit/>
          </a:bodyPr>
          <a:lstStyle/>
          <a:p>
            <a:pPr algn="ctr" rtl="0"/>
            <a:r>
              <a:rPr lang="pt-br" sz="1600">
                <a:latin typeface="+mj-lt"/>
                <a:ea typeface="Amazon Ember" panose="020B0603020204020204" pitchFamily="34" charset="0"/>
                <a:cs typeface="Amazon Ember" panose="020B0603020204020204" pitchFamily="34" charset="0"/>
              </a:rPr>
              <a:t>AWS Step Functions</a:t>
            </a:r>
          </a:p>
        </p:txBody>
      </p:sp>
      <p:pic>
        <p:nvPicPr>
          <p:cNvPr id="91" name="Graphic 9">
            <a:extLst>
              <a:ext uri="{FF2B5EF4-FFF2-40B4-BE49-F238E27FC236}">
                <a16:creationId xmlns:a16="http://schemas.microsoft.com/office/drawing/2014/main" id="{DFB3028D-5AAE-9F4E-A02A-1F370350EE5F}"/>
              </a:ext>
            </a:extLst>
          </p:cNvPr>
          <p:cNvPicPr>
            <a:picLocks noChangeAspect="1"/>
          </p:cNvPicPr>
          <p:nvPr/>
        </p:nvPicPr>
        <p:blipFill>
          <a:blip r:embed="rId8"/>
          <a:stretch>
            <a:fillRect/>
          </a:stretch>
        </p:blipFill>
        <p:spPr>
          <a:xfrm>
            <a:off x="4589833" y="4615114"/>
            <a:ext cx="711200" cy="711200"/>
          </a:xfrm>
          <a:prstGeom prst="rect">
            <a:avLst/>
          </a:prstGeom>
        </p:spPr>
      </p:pic>
      <p:sp>
        <p:nvSpPr>
          <p:cNvPr id="92" name="TextBox 91">
            <a:extLst>
              <a:ext uri="{FF2B5EF4-FFF2-40B4-BE49-F238E27FC236}">
                <a16:creationId xmlns:a16="http://schemas.microsoft.com/office/drawing/2014/main" id="{44FB15D1-0924-6747-9CA4-0FF654161035}"/>
              </a:ext>
            </a:extLst>
          </p:cNvPr>
          <p:cNvSpPr txBox="1"/>
          <p:nvPr/>
        </p:nvSpPr>
        <p:spPr>
          <a:xfrm>
            <a:off x="1630312" y="5391109"/>
            <a:ext cx="2217871" cy="584775"/>
          </a:xfrm>
          <a:prstGeom prst="rect">
            <a:avLst/>
          </a:prstGeom>
          <a:noFill/>
        </p:spPr>
        <p:txBody>
          <a:bodyPr wrap="square" rtlCol="0">
            <a:spAutoFit/>
          </a:bodyPr>
          <a:lstStyle/>
          <a:p>
            <a:pPr algn="ctr" rtl="0"/>
            <a:r>
              <a:rPr lang="pt-br" sz="1600">
                <a:latin typeface="+mj-lt"/>
                <a:ea typeface="Amazon Ember" panose="020B0603020204020204" pitchFamily="34" charset="0"/>
                <a:cs typeface="Amazon Ember" panose="020B0603020204020204" pitchFamily="34" charset="0"/>
              </a:rPr>
              <a:t>Amazon Simple</a:t>
            </a:r>
            <a:br>
              <a:rPr lang="en-US" sz="1600">
                <a:latin typeface="+mj-lt"/>
                <a:ea typeface="Amazon Ember" panose="020B0603020204020204" pitchFamily="34" charset="0"/>
                <a:cs typeface="Amazon Ember" panose="020B0603020204020204" pitchFamily="34" charset="0"/>
              </a:rPr>
            </a:br>
            <a:r>
              <a:rPr lang="pt-br" sz="1600">
                <a:latin typeface="+mj-lt"/>
                <a:ea typeface="Amazon Ember" panose="020B0603020204020204" pitchFamily="34" charset="0"/>
                <a:cs typeface="Amazon Ember" panose="020B0603020204020204" pitchFamily="34" charset="0"/>
              </a:rPr>
              <a:t>Queue Service</a:t>
            </a:r>
          </a:p>
        </p:txBody>
      </p:sp>
      <p:pic>
        <p:nvPicPr>
          <p:cNvPr id="93" name="Graphic 35">
            <a:extLst>
              <a:ext uri="{FF2B5EF4-FFF2-40B4-BE49-F238E27FC236}">
                <a16:creationId xmlns:a16="http://schemas.microsoft.com/office/drawing/2014/main" id="{8DFD010B-BDAB-5A43-A9D5-7D9F6189E4F8}"/>
              </a:ext>
            </a:extLst>
          </p:cNvPr>
          <p:cNvPicPr>
            <a:picLocks noChangeAspect="1"/>
          </p:cNvPicPr>
          <p:nvPr/>
        </p:nvPicPr>
        <p:blipFill>
          <a:blip r:embed="rId9"/>
          <a:stretch>
            <a:fillRect/>
          </a:stretch>
        </p:blipFill>
        <p:spPr>
          <a:xfrm>
            <a:off x="2383647" y="4615114"/>
            <a:ext cx="711200" cy="711200"/>
          </a:xfrm>
          <a:prstGeom prst="rect">
            <a:avLst/>
          </a:prstGeom>
        </p:spPr>
      </p:pic>
      <p:sp>
        <p:nvSpPr>
          <p:cNvPr id="94" name="TextBox 93">
            <a:extLst>
              <a:ext uri="{FF2B5EF4-FFF2-40B4-BE49-F238E27FC236}">
                <a16:creationId xmlns:a16="http://schemas.microsoft.com/office/drawing/2014/main" id="{0E971A31-35A5-5E4E-A8C8-7BD49E05F94E}"/>
              </a:ext>
            </a:extLst>
          </p:cNvPr>
          <p:cNvSpPr txBox="1"/>
          <p:nvPr/>
        </p:nvSpPr>
        <p:spPr>
          <a:xfrm>
            <a:off x="-18161" y="5391109"/>
            <a:ext cx="2217871" cy="584775"/>
          </a:xfrm>
          <a:prstGeom prst="rect">
            <a:avLst/>
          </a:prstGeom>
          <a:noFill/>
        </p:spPr>
        <p:txBody>
          <a:bodyPr wrap="square" rtlCol="0">
            <a:spAutoFit/>
          </a:bodyPr>
          <a:lstStyle/>
          <a:p>
            <a:pPr algn="ctr" rtl="0"/>
            <a:r>
              <a:rPr lang="pt-br" sz="1600">
                <a:latin typeface="+mj-lt"/>
                <a:ea typeface="Amazon Ember" panose="020B0603020204020204" pitchFamily="34" charset="0"/>
                <a:cs typeface="Amazon Ember" panose="020B0603020204020204" pitchFamily="34" charset="0"/>
              </a:rPr>
              <a:t>Amazon Simple Notification Service</a:t>
            </a:r>
          </a:p>
        </p:txBody>
      </p:sp>
      <p:pic>
        <p:nvPicPr>
          <p:cNvPr id="95" name="Graphic 29">
            <a:extLst>
              <a:ext uri="{FF2B5EF4-FFF2-40B4-BE49-F238E27FC236}">
                <a16:creationId xmlns:a16="http://schemas.microsoft.com/office/drawing/2014/main" id="{BD536DD8-1EF3-4F43-9296-1D8FCB86F1F3}"/>
              </a:ext>
            </a:extLst>
          </p:cNvPr>
          <p:cNvPicPr>
            <a:picLocks noChangeAspect="1"/>
          </p:cNvPicPr>
          <p:nvPr/>
        </p:nvPicPr>
        <p:blipFill>
          <a:blip r:embed="rId10"/>
          <a:stretch>
            <a:fillRect/>
          </a:stretch>
        </p:blipFill>
        <p:spPr>
          <a:xfrm>
            <a:off x="735174" y="4615114"/>
            <a:ext cx="711200" cy="711200"/>
          </a:xfrm>
          <a:prstGeom prst="rect">
            <a:avLst/>
          </a:prstGeom>
        </p:spPr>
      </p:pic>
      <p:pic>
        <p:nvPicPr>
          <p:cNvPr id="97" name="Graphic 43">
            <a:extLst>
              <a:ext uri="{FF2B5EF4-FFF2-40B4-BE49-F238E27FC236}">
                <a16:creationId xmlns:a16="http://schemas.microsoft.com/office/drawing/2014/main" id="{49BFD3E4-C3C7-C84A-A0A2-EF5E2E8D06DC}"/>
              </a:ext>
            </a:extLst>
          </p:cNvPr>
          <p:cNvPicPr>
            <a:picLocks noChangeAspect="1"/>
          </p:cNvPicPr>
          <p:nvPr/>
        </p:nvPicPr>
        <p:blipFill>
          <a:blip r:embed="rId11"/>
          <a:stretch>
            <a:fillRect/>
          </a:stretch>
        </p:blipFill>
        <p:spPr>
          <a:xfrm>
            <a:off x="735174" y="2032718"/>
            <a:ext cx="711200" cy="711200"/>
          </a:xfrm>
          <a:prstGeom prst="rect">
            <a:avLst/>
          </a:prstGeom>
        </p:spPr>
      </p:pic>
      <p:sp>
        <p:nvSpPr>
          <p:cNvPr id="98" name="TextBox 97">
            <a:extLst>
              <a:ext uri="{FF2B5EF4-FFF2-40B4-BE49-F238E27FC236}">
                <a16:creationId xmlns:a16="http://schemas.microsoft.com/office/drawing/2014/main" id="{DA1EA3C9-2C7E-AC42-BF2F-6C95F67869F3}"/>
              </a:ext>
            </a:extLst>
          </p:cNvPr>
          <p:cNvSpPr txBox="1"/>
          <p:nvPr/>
        </p:nvSpPr>
        <p:spPr>
          <a:xfrm>
            <a:off x="1588295" y="2774179"/>
            <a:ext cx="2301904" cy="338554"/>
          </a:xfrm>
          <a:prstGeom prst="rect">
            <a:avLst/>
          </a:prstGeom>
          <a:noFill/>
        </p:spPr>
        <p:txBody>
          <a:bodyPr wrap="square" rtlCol="0">
            <a:spAutoFit/>
          </a:bodyPr>
          <a:lstStyle/>
          <a:p>
            <a:pPr algn="ctr" rtl="0"/>
            <a:r>
              <a:rPr lang="pt-br" sz="1600">
                <a:latin typeface="+mj-lt"/>
              </a:rPr>
              <a:t>AWS Fargate</a:t>
            </a:r>
            <a:endParaRPr lang="en-US" sz="1600">
              <a:latin typeface="+mj-lt"/>
            </a:endParaRPr>
          </a:p>
        </p:txBody>
      </p:sp>
      <p:pic>
        <p:nvPicPr>
          <p:cNvPr id="99" name="Graphic 5">
            <a:extLst>
              <a:ext uri="{FF2B5EF4-FFF2-40B4-BE49-F238E27FC236}">
                <a16:creationId xmlns:a16="http://schemas.microsoft.com/office/drawing/2014/main" id="{D1DB3C02-99BC-F546-AE77-8D48550516D3}"/>
              </a:ext>
            </a:extLst>
          </p:cNvPr>
          <p:cNvPicPr>
            <a:picLocks noChangeAspect="1"/>
          </p:cNvPicPr>
          <p:nvPr/>
        </p:nvPicPr>
        <p:blipFill>
          <a:blip r:embed="rId12"/>
          <a:stretch>
            <a:fillRect/>
          </a:stretch>
        </p:blipFill>
        <p:spPr>
          <a:xfrm>
            <a:off x="2383647" y="2032718"/>
            <a:ext cx="711200" cy="711200"/>
          </a:xfrm>
          <a:prstGeom prst="rect">
            <a:avLst/>
          </a:prstGeom>
        </p:spPr>
      </p:pic>
      <p:sp>
        <p:nvSpPr>
          <p:cNvPr id="100" name="TextBox 99">
            <a:extLst>
              <a:ext uri="{FF2B5EF4-FFF2-40B4-BE49-F238E27FC236}">
                <a16:creationId xmlns:a16="http://schemas.microsoft.com/office/drawing/2014/main" id="{396F25D3-DA1D-C84F-A5BE-7979DECFB17F}"/>
              </a:ext>
            </a:extLst>
          </p:cNvPr>
          <p:cNvSpPr txBox="1"/>
          <p:nvPr/>
        </p:nvSpPr>
        <p:spPr>
          <a:xfrm>
            <a:off x="3052404" y="2774179"/>
            <a:ext cx="2301904" cy="584775"/>
          </a:xfrm>
          <a:prstGeom prst="rect">
            <a:avLst/>
          </a:prstGeom>
          <a:noFill/>
        </p:spPr>
        <p:txBody>
          <a:bodyPr wrap="square" rtlCol="0">
            <a:spAutoFit/>
          </a:bodyPr>
          <a:lstStyle/>
          <a:p>
            <a:pPr algn="ctr" rtl="0"/>
            <a:r>
              <a:rPr lang="pt-br" sz="1600">
                <a:latin typeface="+mj-lt"/>
              </a:rPr>
              <a:t>API da Amazon</a:t>
            </a:r>
            <a:br>
              <a:rPr lang="en-US" sz="1600">
                <a:latin typeface="+mj-lt"/>
              </a:rPr>
            </a:br>
            <a:r>
              <a:rPr lang="pt-br" sz="1600">
                <a:latin typeface="+mj-lt"/>
              </a:rPr>
              <a:t>Gateway</a:t>
            </a:r>
          </a:p>
        </p:txBody>
      </p:sp>
      <p:pic>
        <p:nvPicPr>
          <p:cNvPr id="101" name="Graphic 16">
            <a:extLst>
              <a:ext uri="{FF2B5EF4-FFF2-40B4-BE49-F238E27FC236}">
                <a16:creationId xmlns:a16="http://schemas.microsoft.com/office/drawing/2014/main" id="{A5220F94-1E30-2946-9A46-D4628BA89C1B}"/>
              </a:ext>
            </a:extLst>
          </p:cNvPr>
          <p:cNvPicPr>
            <a:picLocks noChangeAspect="1"/>
          </p:cNvPicPr>
          <p:nvPr/>
        </p:nvPicPr>
        <p:blipFill>
          <a:blip r:embed="rId13"/>
          <a:stretch>
            <a:fillRect/>
          </a:stretch>
        </p:blipFill>
        <p:spPr>
          <a:xfrm>
            <a:off x="3847756" y="2032718"/>
            <a:ext cx="711200" cy="711200"/>
          </a:xfrm>
          <a:prstGeom prst="rect">
            <a:avLst/>
          </a:prstGeom>
        </p:spPr>
      </p:pic>
      <p:sp>
        <p:nvSpPr>
          <p:cNvPr id="102" name="TextBox 101">
            <a:extLst>
              <a:ext uri="{FF2B5EF4-FFF2-40B4-BE49-F238E27FC236}">
                <a16:creationId xmlns:a16="http://schemas.microsoft.com/office/drawing/2014/main" id="{0979471A-25E4-894B-8E02-32310EAB6F84}"/>
              </a:ext>
            </a:extLst>
          </p:cNvPr>
          <p:cNvSpPr txBox="1"/>
          <p:nvPr/>
        </p:nvSpPr>
        <p:spPr>
          <a:xfrm>
            <a:off x="6008937" y="5369721"/>
            <a:ext cx="1691411" cy="338554"/>
          </a:xfrm>
          <a:prstGeom prst="rect">
            <a:avLst/>
          </a:prstGeom>
          <a:noFill/>
        </p:spPr>
        <p:txBody>
          <a:bodyPr wrap="square" rtlCol="0">
            <a:spAutoFit/>
          </a:bodyPr>
          <a:lstStyle/>
          <a:p>
            <a:pPr algn="ctr" rtl="0"/>
            <a:r>
              <a:rPr lang="pt-br" sz="1600">
                <a:solidFill>
                  <a:srgbClr val="000000"/>
                </a:solidFill>
                <a:latin typeface="+mj-lt"/>
                <a:ea typeface="Amazon Ember" panose="020B0603020204020204" pitchFamily="34" charset="0"/>
                <a:cs typeface="Amazon Ember" panose="020B0603020204020204" pitchFamily="34" charset="0"/>
              </a:rPr>
              <a:t>Amazon Kinesis</a:t>
            </a:r>
            <a:endParaRPr lang="en-US" sz="1600">
              <a:latin typeface="+mj-lt"/>
              <a:ea typeface="Amazon Ember" panose="020B0603020204020204" pitchFamily="34" charset="0"/>
              <a:cs typeface="Amazon Ember" panose="020B0603020204020204" pitchFamily="34" charset="0"/>
            </a:endParaRPr>
          </a:p>
        </p:txBody>
      </p:sp>
      <p:pic>
        <p:nvPicPr>
          <p:cNvPr id="103" name="Graphic 141">
            <a:extLst>
              <a:ext uri="{FF2B5EF4-FFF2-40B4-BE49-F238E27FC236}">
                <a16:creationId xmlns:a16="http://schemas.microsoft.com/office/drawing/2014/main" id="{D5D8328C-9C97-4B4C-91A4-6B130E69811C}"/>
              </a:ext>
            </a:extLst>
          </p:cNvPr>
          <p:cNvPicPr>
            <a:picLocks noChangeAspect="1"/>
          </p:cNvPicPr>
          <p:nvPr/>
        </p:nvPicPr>
        <p:blipFill>
          <a:blip r:embed="rId14"/>
          <a:stretch>
            <a:fillRect/>
          </a:stretch>
        </p:blipFill>
        <p:spPr>
          <a:xfrm>
            <a:off x="6499042" y="4615114"/>
            <a:ext cx="711200" cy="711200"/>
          </a:xfrm>
          <a:prstGeom prst="rect">
            <a:avLst/>
          </a:prstGeom>
        </p:spPr>
      </p:pic>
      <p:sp>
        <p:nvSpPr>
          <p:cNvPr id="104" name="TextBox 103">
            <a:extLst>
              <a:ext uri="{FF2B5EF4-FFF2-40B4-BE49-F238E27FC236}">
                <a16:creationId xmlns:a16="http://schemas.microsoft.com/office/drawing/2014/main" id="{9553F90B-C1C2-1B42-A1AB-9AF2D6A26929}"/>
              </a:ext>
            </a:extLst>
          </p:cNvPr>
          <p:cNvSpPr txBox="1"/>
          <p:nvPr/>
        </p:nvSpPr>
        <p:spPr>
          <a:xfrm>
            <a:off x="7611368" y="5382539"/>
            <a:ext cx="1691411" cy="338554"/>
          </a:xfrm>
          <a:prstGeom prst="rect">
            <a:avLst/>
          </a:prstGeom>
          <a:noFill/>
        </p:spPr>
        <p:txBody>
          <a:bodyPr wrap="square" rtlCol="0">
            <a:spAutoFit/>
          </a:bodyPr>
          <a:lstStyle/>
          <a:p>
            <a:pPr algn="ctr" rtl="0"/>
            <a:r>
              <a:rPr lang="pt-br" sz="1600">
                <a:latin typeface="+mj-lt"/>
                <a:ea typeface="Amazon Ember" panose="020B0603020204020204" pitchFamily="34" charset="0"/>
                <a:cs typeface="Amazon Ember" panose="020B0603020204020204" pitchFamily="34" charset="0"/>
              </a:rPr>
              <a:t>Amazon Athena</a:t>
            </a:r>
          </a:p>
        </p:txBody>
      </p:sp>
      <p:pic>
        <p:nvPicPr>
          <p:cNvPr id="105" name="Graphic 81">
            <a:extLst>
              <a:ext uri="{FF2B5EF4-FFF2-40B4-BE49-F238E27FC236}">
                <a16:creationId xmlns:a16="http://schemas.microsoft.com/office/drawing/2014/main" id="{CF48102A-2CD1-864F-9530-7EE2A4B86FBA}"/>
              </a:ext>
            </a:extLst>
          </p:cNvPr>
          <p:cNvPicPr>
            <a:picLocks noChangeAspect="1"/>
          </p:cNvPicPr>
          <p:nvPr/>
        </p:nvPicPr>
        <p:blipFill>
          <a:blip r:embed="rId15"/>
          <a:stretch>
            <a:fillRect/>
          </a:stretch>
        </p:blipFill>
        <p:spPr>
          <a:xfrm>
            <a:off x="8101473" y="4615114"/>
            <a:ext cx="711200" cy="711200"/>
          </a:xfrm>
          <a:prstGeom prst="rect">
            <a:avLst/>
          </a:prstGeom>
        </p:spPr>
      </p:pic>
      <p:sp>
        <p:nvSpPr>
          <p:cNvPr id="106" name="TextBox 105">
            <a:extLst>
              <a:ext uri="{FF2B5EF4-FFF2-40B4-BE49-F238E27FC236}">
                <a16:creationId xmlns:a16="http://schemas.microsoft.com/office/drawing/2014/main" id="{9AD6F6B0-AB93-AD46-997A-A4561699481C}"/>
              </a:ext>
            </a:extLst>
          </p:cNvPr>
          <p:cNvSpPr txBox="1"/>
          <p:nvPr/>
        </p:nvSpPr>
        <p:spPr>
          <a:xfrm>
            <a:off x="9299402" y="5387505"/>
            <a:ext cx="2301904" cy="338554"/>
          </a:xfrm>
          <a:prstGeom prst="rect">
            <a:avLst/>
          </a:prstGeom>
          <a:noFill/>
        </p:spPr>
        <p:txBody>
          <a:bodyPr wrap="square" rtlCol="0">
            <a:spAutoFit/>
          </a:bodyPr>
          <a:lstStyle/>
          <a:p>
            <a:pPr algn="ctr" rtl="0"/>
            <a:r>
              <a:rPr lang="pt-br" sz="1600">
                <a:latin typeface="+mj-lt"/>
              </a:rPr>
              <a:t>Ferramentas e SDKs da AWS</a:t>
            </a:r>
          </a:p>
        </p:txBody>
      </p:sp>
      <p:pic>
        <p:nvPicPr>
          <p:cNvPr id="107" name="Graphic 31">
            <a:extLst>
              <a:ext uri="{FF2B5EF4-FFF2-40B4-BE49-F238E27FC236}">
                <a16:creationId xmlns:a16="http://schemas.microsoft.com/office/drawing/2014/main" id="{0B78067A-F8EF-DF48-8A99-ED132D1955C0}"/>
              </a:ext>
            </a:extLst>
          </p:cNvPr>
          <p:cNvPicPr>
            <a:picLocks noChangeAspect="1"/>
          </p:cNvPicPr>
          <p:nvPr/>
        </p:nvPicPr>
        <p:blipFill>
          <a:blip r:embed="rId16"/>
          <a:stretch>
            <a:fillRect/>
          </a:stretch>
        </p:blipFill>
        <p:spPr>
          <a:xfrm>
            <a:off x="10094754" y="4615114"/>
            <a:ext cx="711200" cy="711200"/>
          </a:xfrm>
          <a:prstGeom prst="rect">
            <a:avLst/>
          </a:prstGeom>
        </p:spPr>
      </p:pic>
    </p:spTree>
    <p:custDataLst>
      <p:tags r:id="rId1"/>
    </p:custDataLst>
    <p:extLst>
      <p:ext uri="{BB962C8B-B14F-4D97-AF65-F5344CB8AC3E}">
        <p14:creationId xmlns:p14="http://schemas.microsoft.com/office/powerpoint/2010/main" val="2981921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noAutofit/>
          </a:bodyPr>
          <a:lstStyle/>
          <a:p>
            <a:pPr rtl="0"/>
            <a:r>
              <a:rPr lang="pt-br" sz="3500" dirty="0"/>
              <a:t>Arquitetura sem servidor</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8</a:t>
            </a:fld>
            <a:endParaRPr lang="en-US"/>
          </a:p>
        </p:txBody>
      </p:sp>
      <p:sp>
        <p:nvSpPr>
          <p:cNvPr id="3" name="Footer Placeholder 2"/>
          <p:cNvSpPr>
            <a:spLocks noGrp="1"/>
          </p:cNvSpPr>
          <p:nvPr>
            <p:ph type="ftr" sz="quarter" idx="3"/>
          </p:nvPr>
        </p:nvSpPr>
        <p:spPr>
          <a:xfrm>
            <a:off x="419100" y="6356350"/>
            <a:ext cx="4809392" cy="365125"/>
          </a:xfrm>
        </p:spPr>
        <p:txBody>
          <a:bodyPr rtlCol="0"/>
          <a:lstStyle/>
          <a:p>
            <a:pPr rtl="0"/>
            <a:r>
              <a:rPr lang="pt-br"/>
              <a:t>© 2020, Amazon Web Services, Inc. ou suas afiliadas. Todos os direitos reservados.</a:t>
            </a:r>
          </a:p>
        </p:txBody>
      </p:sp>
      <p:sp>
        <p:nvSpPr>
          <p:cNvPr id="8" name="Rectangle 7">
            <a:extLst>
              <a:ext uri="{FF2B5EF4-FFF2-40B4-BE49-F238E27FC236}">
                <a16:creationId xmlns:a16="http://schemas.microsoft.com/office/drawing/2014/main" id="{CE7F7081-419C-2E4F-A999-2923C4338FC0}"/>
              </a:ext>
            </a:extLst>
          </p:cNvPr>
          <p:cNvSpPr/>
          <p:nvPr/>
        </p:nvSpPr>
        <p:spPr>
          <a:xfrm>
            <a:off x="419100" y="1974715"/>
            <a:ext cx="11418085" cy="40193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spc="-30" dirty="0">
                <a:solidFill>
                  <a:sysClr val="windowText" lastClr="000000"/>
                </a:solidFill>
              </a:rPr>
              <a:t>Nuvem AWS</a:t>
            </a:r>
          </a:p>
        </p:txBody>
      </p:sp>
      <p:pic>
        <p:nvPicPr>
          <p:cNvPr id="9" name="Graphic 11">
            <a:extLst>
              <a:ext uri="{FF2B5EF4-FFF2-40B4-BE49-F238E27FC236}">
                <a16:creationId xmlns:a16="http://schemas.microsoft.com/office/drawing/2014/main" id="{CE52C9D7-11B0-9E41-AB16-2C9849C3ECBE}"/>
              </a:ext>
            </a:extLst>
          </p:cNvPr>
          <p:cNvPicPr>
            <a:picLocks noChangeAspect="1"/>
          </p:cNvPicPr>
          <p:nvPr/>
        </p:nvPicPr>
        <p:blipFill>
          <a:blip r:embed="rId4"/>
          <a:stretch>
            <a:fillRect/>
          </a:stretch>
        </p:blipFill>
        <p:spPr>
          <a:xfrm>
            <a:off x="419100" y="1974715"/>
            <a:ext cx="336683" cy="336683"/>
          </a:xfrm>
          <a:prstGeom prst="rect">
            <a:avLst/>
          </a:prstGeom>
        </p:spPr>
      </p:pic>
      <p:pic>
        <p:nvPicPr>
          <p:cNvPr id="10" name="Graphic 32">
            <a:extLst>
              <a:ext uri="{FF2B5EF4-FFF2-40B4-BE49-F238E27FC236}">
                <a16:creationId xmlns:a16="http://schemas.microsoft.com/office/drawing/2014/main" id="{50D454A7-825D-8A40-A013-745A422C40BE}"/>
              </a:ext>
            </a:extLst>
          </p:cNvPr>
          <p:cNvPicPr>
            <a:picLocks noChangeAspect="1"/>
          </p:cNvPicPr>
          <p:nvPr/>
        </p:nvPicPr>
        <p:blipFill>
          <a:blip r:embed="rId5"/>
          <a:stretch>
            <a:fillRect/>
          </a:stretch>
        </p:blipFill>
        <p:spPr>
          <a:xfrm flipH="1">
            <a:off x="5458744" y="1227682"/>
            <a:ext cx="674679" cy="655585"/>
          </a:xfrm>
          <a:prstGeom prst="rect">
            <a:avLst/>
          </a:prstGeom>
        </p:spPr>
      </p:pic>
      <p:grpSp>
        <p:nvGrpSpPr>
          <p:cNvPr id="27" name="Group 26"/>
          <p:cNvGrpSpPr/>
          <p:nvPr/>
        </p:nvGrpSpPr>
        <p:grpSpPr>
          <a:xfrm>
            <a:off x="520523" y="2910914"/>
            <a:ext cx="2301904" cy="1584503"/>
            <a:chOff x="520523" y="2910914"/>
            <a:chExt cx="2301904" cy="1584503"/>
          </a:xfrm>
        </p:grpSpPr>
        <p:sp>
          <p:nvSpPr>
            <p:cNvPr id="11" name="TextBox 10">
              <a:extLst>
                <a:ext uri="{FF2B5EF4-FFF2-40B4-BE49-F238E27FC236}">
                  <a16:creationId xmlns:a16="http://schemas.microsoft.com/office/drawing/2014/main" id="{86133E79-0152-0E4F-9C24-D4866799B0F2}"/>
                </a:ext>
              </a:extLst>
            </p:cNvPr>
            <p:cNvSpPr txBox="1"/>
            <p:nvPr/>
          </p:nvSpPr>
          <p:spPr>
            <a:xfrm>
              <a:off x="520523" y="3664420"/>
              <a:ext cx="2301904" cy="830997"/>
            </a:xfrm>
            <a:prstGeom prst="rect">
              <a:avLst/>
            </a:prstGeom>
            <a:noFill/>
          </p:spPr>
          <p:txBody>
            <a:bodyPr wrap="square" rtlCol="0">
              <a:spAutoFit/>
            </a:bodyPr>
            <a:lstStyle/>
            <a:p>
              <a:pPr algn="ctr" rtl="0"/>
              <a:r>
                <a:rPr lang="pt-br" sz="1600" dirty="0">
                  <a:latin typeface="Amazon Ember" panose="02000000000000000000" pitchFamily="2" charset="0"/>
                  <a:ea typeface="Amazon Ember" panose="02000000000000000000" pitchFamily="2" charset="0"/>
                </a:rPr>
                <a:t>Amazon Cognito</a:t>
              </a:r>
              <a:br>
                <a:rPr lang="en-US" sz="1600" dirty="0">
                  <a:latin typeface="Amazon Ember" panose="02000000000000000000" pitchFamily="2" charset="0"/>
                  <a:ea typeface="Amazon Ember" panose="02000000000000000000" pitchFamily="2" charset="0"/>
                </a:rPr>
              </a:br>
              <a:r>
                <a:rPr lang="pt-br" sz="1600" dirty="0">
                  <a:latin typeface="Amazon Ember" panose="02000000000000000000" pitchFamily="2" charset="0"/>
                  <a:ea typeface="Amazon Ember" panose="02000000000000000000" pitchFamily="2" charset="0"/>
                </a:rPr>
                <a:t>Grupo de usuários </a:t>
              </a:r>
              <a:br>
                <a:rPr lang="pt-BR" sz="1600" dirty="0">
                  <a:latin typeface="Amazon Ember" panose="02000000000000000000" pitchFamily="2" charset="0"/>
                  <a:ea typeface="Amazon Ember" panose="02000000000000000000" pitchFamily="2" charset="0"/>
                </a:rPr>
              </a:br>
              <a:r>
                <a:rPr lang="pt-br" sz="1600" dirty="0">
                  <a:latin typeface="Amazon Ember" panose="02000000000000000000" pitchFamily="2" charset="0"/>
                  <a:ea typeface="Amazon Ember" panose="02000000000000000000" pitchFamily="2" charset="0"/>
                </a:rPr>
                <a:t>e identidades</a:t>
              </a:r>
            </a:p>
          </p:txBody>
        </p:sp>
        <p:pic>
          <p:nvPicPr>
            <p:cNvPr id="12" name="Graphic 21">
              <a:extLst>
                <a:ext uri="{FF2B5EF4-FFF2-40B4-BE49-F238E27FC236}">
                  <a16:creationId xmlns:a16="http://schemas.microsoft.com/office/drawing/2014/main" id="{AF209CD9-C81E-264C-8291-AE0A1DD85F1C}"/>
                </a:ext>
              </a:extLst>
            </p:cNvPr>
            <p:cNvPicPr>
              <a:picLocks noChangeAspect="1"/>
            </p:cNvPicPr>
            <p:nvPr/>
          </p:nvPicPr>
          <p:blipFill>
            <a:blip r:embed="rId6"/>
            <a:stretch>
              <a:fillRect/>
            </a:stretch>
          </p:blipFill>
          <p:spPr>
            <a:xfrm>
              <a:off x="1315875" y="2910914"/>
              <a:ext cx="711200" cy="711200"/>
            </a:xfrm>
            <a:prstGeom prst="rect">
              <a:avLst/>
            </a:prstGeom>
          </p:spPr>
        </p:pic>
      </p:grpSp>
      <p:grpSp>
        <p:nvGrpSpPr>
          <p:cNvPr id="28" name="Group 27"/>
          <p:cNvGrpSpPr/>
          <p:nvPr/>
        </p:nvGrpSpPr>
        <p:grpSpPr>
          <a:xfrm>
            <a:off x="2783524" y="2910914"/>
            <a:ext cx="2301904" cy="1338281"/>
            <a:chOff x="2648005" y="2910914"/>
            <a:chExt cx="2301904" cy="1338281"/>
          </a:xfrm>
        </p:grpSpPr>
        <p:sp>
          <p:nvSpPr>
            <p:cNvPr id="13" name="TextBox 12">
              <a:extLst>
                <a:ext uri="{FF2B5EF4-FFF2-40B4-BE49-F238E27FC236}">
                  <a16:creationId xmlns:a16="http://schemas.microsoft.com/office/drawing/2014/main" id="{396F25D3-DA1D-C84F-A5BE-7979DECFB17F}"/>
                </a:ext>
              </a:extLst>
            </p:cNvPr>
            <p:cNvSpPr txBox="1"/>
            <p:nvPr/>
          </p:nvSpPr>
          <p:spPr>
            <a:xfrm>
              <a:off x="2648005" y="3664420"/>
              <a:ext cx="2301904" cy="584775"/>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API da Amazon</a:t>
              </a:r>
              <a:br>
                <a:rPr lang="en-US" sz="1600">
                  <a:latin typeface="Amazon Ember" panose="02000000000000000000" pitchFamily="2" charset="0"/>
                  <a:ea typeface="Amazon Ember" panose="02000000000000000000" pitchFamily="2" charset="0"/>
                </a:rPr>
              </a:br>
              <a:r>
                <a:rPr lang="pt-br" sz="1600">
                  <a:latin typeface="Amazon Ember" panose="02000000000000000000" pitchFamily="2" charset="0"/>
                  <a:ea typeface="Amazon Ember" panose="02000000000000000000" pitchFamily="2" charset="0"/>
                </a:rPr>
                <a:t>Gateway</a:t>
              </a:r>
            </a:p>
          </p:txBody>
        </p:sp>
        <p:pic>
          <p:nvPicPr>
            <p:cNvPr id="14" name="Graphic 16">
              <a:extLst>
                <a:ext uri="{FF2B5EF4-FFF2-40B4-BE49-F238E27FC236}">
                  <a16:creationId xmlns:a16="http://schemas.microsoft.com/office/drawing/2014/main" id="{A5220F94-1E30-2946-9A46-D4628BA89C1B}"/>
                </a:ext>
              </a:extLst>
            </p:cNvPr>
            <p:cNvPicPr>
              <a:picLocks noChangeAspect="1"/>
            </p:cNvPicPr>
            <p:nvPr/>
          </p:nvPicPr>
          <p:blipFill>
            <a:blip r:embed="rId7"/>
            <a:stretch>
              <a:fillRect/>
            </a:stretch>
          </p:blipFill>
          <p:spPr>
            <a:xfrm>
              <a:off x="3443357" y="2910914"/>
              <a:ext cx="711200" cy="711200"/>
            </a:xfrm>
            <a:prstGeom prst="rect">
              <a:avLst/>
            </a:prstGeom>
          </p:spPr>
        </p:pic>
      </p:grpSp>
      <p:grpSp>
        <p:nvGrpSpPr>
          <p:cNvPr id="29" name="Group 28"/>
          <p:cNvGrpSpPr/>
          <p:nvPr/>
        </p:nvGrpSpPr>
        <p:grpSpPr>
          <a:xfrm>
            <a:off x="5046525" y="2910914"/>
            <a:ext cx="2301904" cy="1092060"/>
            <a:chOff x="4601066" y="2910914"/>
            <a:chExt cx="2301904" cy="1092060"/>
          </a:xfrm>
        </p:grpSpPr>
        <p:sp>
          <p:nvSpPr>
            <p:cNvPr id="15" name="TextBox 14">
              <a:extLst>
                <a:ext uri="{FF2B5EF4-FFF2-40B4-BE49-F238E27FC236}">
                  <a16:creationId xmlns:a16="http://schemas.microsoft.com/office/drawing/2014/main" id="{D3E236A4-8A7D-6045-823A-DC0FA75DCAFB}"/>
                </a:ext>
              </a:extLst>
            </p:cNvPr>
            <p:cNvSpPr txBox="1"/>
            <p:nvPr/>
          </p:nvSpPr>
          <p:spPr>
            <a:xfrm>
              <a:off x="4601066" y="3664420"/>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AWS Lambda</a:t>
              </a:r>
            </a:p>
          </p:txBody>
        </p:sp>
        <p:pic>
          <p:nvPicPr>
            <p:cNvPr id="16" name="Graphic 43">
              <a:extLst>
                <a:ext uri="{FF2B5EF4-FFF2-40B4-BE49-F238E27FC236}">
                  <a16:creationId xmlns:a16="http://schemas.microsoft.com/office/drawing/2014/main" id="{49BFD3E4-C3C7-C84A-A0A2-EF5E2E8D06DC}"/>
                </a:ext>
              </a:extLst>
            </p:cNvPr>
            <p:cNvPicPr>
              <a:picLocks noChangeAspect="1"/>
            </p:cNvPicPr>
            <p:nvPr/>
          </p:nvPicPr>
          <p:blipFill>
            <a:blip r:embed="rId8"/>
            <a:stretch>
              <a:fillRect/>
            </a:stretch>
          </p:blipFill>
          <p:spPr>
            <a:xfrm>
              <a:off x="5396418" y="2910914"/>
              <a:ext cx="711200" cy="711200"/>
            </a:xfrm>
            <a:prstGeom prst="rect">
              <a:avLst/>
            </a:prstGeom>
          </p:spPr>
        </p:pic>
      </p:grpSp>
      <p:grpSp>
        <p:nvGrpSpPr>
          <p:cNvPr id="30" name="Group 29"/>
          <p:cNvGrpSpPr/>
          <p:nvPr/>
        </p:nvGrpSpPr>
        <p:grpSpPr>
          <a:xfrm>
            <a:off x="7309526" y="2910914"/>
            <a:ext cx="2217871" cy="1092060"/>
            <a:chOff x="6488065" y="2910914"/>
            <a:chExt cx="2217871" cy="1092060"/>
          </a:xfrm>
        </p:grpSpPr>
        <p:sp>
          <p:nvSpPr>
            <p:cNvPr id="17" name="TextBox 16">
              <a:extLst>
                <a:ext uri="{FF2B5EF4-FFF2-40B4-BE49-F238E27FC236}">
                  <a16:creationId xmlns:a16="http://schemas.microsoft.com/office/drawing/2014/main" id="{0E971A31-35A5-5E4E-A8C8-7BD49E05F94E}"/>
                </a:ext>
              </a:extLst>
            </p:cNvPr>
            <p:cNvSpPr txBox="1"/>
            <p:nvPr/>
          </p:nvSpPr>
          <p:spPr>
            <a:xfrm>
              <a:off x="6488065" y="3664420"/>
              <a:ext cx="2217871"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Amazon SNS</a:t>
              </a:r>
            </a:p>
          </p:txBody>
        </p:sp>
        <p:pic>
          <p:nvPicPr>
            <p:cNvPr id="18" name="Graphic 29">
              <a:extLst>
                <a:ext uri="{FF2B5EF4-FFF2-40B4-BE49-F238E27FC236}">
                  <a16:creationId xmlns:a16="http://schemas.microsoft.com/office/drawing/2014/main" id="{BD536DD8-1EF3-4F43-9296-1D8FCB86F1F3}"/>
                </a:ext>
              </a:extLst>
            </p:cNvPr>
            <p:cNvPicPr>
              <a:picLocks noChangeAspect="1"/>
            </p:cNvPicPr>
            <p:nvPr/>
          </p:nvPicPr>
          <p:blipFill>
            <a:blip r:embed="rId9"/>
            <a:stretch>
              <a:fillRect/>
            </a:stretch>
          </p:blipFill>
          <p:spPr>
            <a:xfrm>
              <a:off x="7241400" y="2910914"/>
              <a:ext cx="711200" cy="711200"/>
            </a:xfrm>
            <a:prstGeom prst="rect">
              <a:avLst/>
            </a:prstGeom>
          </p:spPr>
        </p:pic>
      </p:grpSp>
      <p:grpSp>
        <p:nvGrpSpPr>
          <p:cNvPr id="31" name="Group 30"/>
          <p:cNvGrpSpPr/>
          <p:nvPr/>
        </p:nvGrpSpPr>
        <p:grpSpPr>
          <a:xfrm>
            <a:off x="9488493" y="2910914"/>
            <a:ext cx="2301904" cy="1092060"/>
            <a:chOff x="9488493" y="2910914"/>
            <a:chExt cx="2301904" cy="1092060"/>
          </a:xfrm>
        </p:grpSpPr>
        <p:sp>
          <p:nvSpPr>
            <p:cNvPr id="19" name="TextBox 18">
              <a:extLst>
                <a:ext uri="{FF2B5EF4-FFF2-40B4-BE49-F238E27FC236}">
                  <a16:creationId xmlns:a16="http://schemas.microsoft.com/office/drawing/2014/main" id="{21A80EF9-04E3-534A-A8A4-750755DC0663}"/>
                </a:ext>
              </a:extLst>
            </p:cNvPr>
            <p:cNvSpPr txBox="1"/>
            <p:nvPr/>
          </p:nvSpPr>
          <p:spPr>
            <a:xfrm>
              <a:off x="9488493" y="3664420"/>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CloudFront</a:t>
              </a:r>
            </a:p>
          </p:txBody>
        </p:sp>
        <p:pic>
          <p:nvPicPr>
            <p:cNvPr id="20" name="Graphic 25">
              <a:extLst>
                <a:ext uri="{FF2B5EF4-FFF2-40B4-BE49-F238E27FC236}">
                  <a16:creationId xmlns:a16="http://schemas.microsoft.com/office/drawing/2014/main" id="{367B9474-C384-7048-BAE5-9CFFA3964E0A}"/>
                </a:ext>
              </a:extLst>
            </p:cNvPr>
            <p:cNvPicPr>
              <a:picLocks noChangeAspect="1"/>
            </p:cNvPicPr>
            <p:nvPr/>
          </p:nvPicPr>
          <p:blipFill>
            <a:blip r:embed="rId10"/>
            <a:stretch>
              <a:fillRect/>
            </a:stretch>
          </p:blipFill>
          <p:spPr>
            <a:xfrm>
              <a:off x="10283845" y="2910914"/>
              <a:ext cx="711200" cy="711200"/>
            </a:xfrm>
            <a:prstGeom prst="rect">
              <a:avLst/>
            </a:prstGeom>
          </p:spPr>
        </p:pic>
      </p:grpSp>
      <p:grpSp>
        <p:nvGrpSpPr>
          <p:cNvPr id="32" name="Group 31"/>
          <p:cNvGrpSpPr/>
          <p:nvPr/>
        </p:nvGrpSpPr>
        <p:grpSpPr>
          <a:xfrm>
            <a:off x="2843596" y="4555210"/>
            <a:ext cx="2217871" cy="1072921"/>
            <a:chOff x="1646497" y="4720424"/>
            <a:chExt cx="2217871" cy="1072921"/>
          </a:xfrm>
        </p:grpSpPr>
        <p:sp>
          <p:nvSpPr>
            <p:cNvPr id="21" name="TextBox 20">
              <a:extLst>
                <a:ext uri="{FF2B5EF4-FFF2-40B4-BE49-F238E27FC236}">
                  <a16:creationId xmlns:a16="http://schemas.microsoft.com/office/drawing/2014/main" id="{44FB15D1-0924-6747-9CA4-0FF654161035}"/>
                </a:ext>
              </a:extLst>
            </p:cNvPr>
            <p:cNvSpPr txBox="1"/>
            <p:nvPr/>
          </p:nvSpPr>
          <p:spPr>
            <a:xfrm>
              <a:off x="1646497" y="5454791"/>
              <a:ext cx="2217871"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cs typeface="Amazon Ember" panose="020B0603020204020204" pitchFamily="34" charset="0"/>
                </a:rPr>
                <a:t>Amazon SQS</a:t>
              </a:r>
            </a:p>
          </p:txBody>
        </p:sp>
        <p:pic>
          <p:nvPicPr>
            <p:cNvPr id="22" name="Graphic 35">
              <a:extLst>
                <a:ext uri="{FF2B5EF4-FFF2-40B4-BE49-F238E27FC236}">
                  <a16:creationId xmlns:a16="http://schemas.microsoft.com/office/drawing/2014/main" id="{8DFD010B-BDAB-5A43-A9D5-7D9F6189E4F8}"/>
                </a:ext>
              </a:extLst>
            </p:cNvPr>
            <p:cNvPicPr>
              <a:picLocks noChangeAspect="1"/>
            </p:cNvPicPr>
            <p:nvPr/>
          </p:nvPicPr>
          <p:blipFill>
            <a:blip r:embed="rId11"/>
            <a:stretch>
              <a:fillRect/>
            </a:stretch>
          </p:blipFill>
          <p:spPr>
            <a:xfrm>
              <a:off x="2399832" y="4720424"/>
              <a:ext cx="711200" cy="711200"/>
            </a:xfrm>
            <a:prstGeom prst="rect">
              <a:avLst/>
            </a:prstGeom>
          </p:spPr>
        </p:pic>
      </p:grpSp>
      <p:grpSp>
        <p:nvGrpSpPr>
          <p:cNvPr id="33" name="Group 32"/>
          <p:cNvGrpSpPr/>
          <p:nvPr/>
        </p:nvGrpSpPr>
        <p:grpSpPr>
          <a:xfrm>
            <a:off x="5585308" y="4820889"/>
            <a:ext cx="1225014" cy="1080015"/>
            <a:chOff x="5167075" y="5107911"/>
            <a:chExt cx="1225014" cy="1080015"/>
          </a:xfrm>
        </p:grpSpPr>
        <p:sp>
          <p:nvSpPr>
            <p:cNvPr id="23" name="TextBox 22"/>
            <p:cNvSpPr txBox="1"/>
            <p:nvPr/>
          </p:nvSpPr>
          <p:spPr>
            <a:xfrm>
              <a:off x="5167075" y="5849372"/>
              <a:ext cx="1225014" cy="338554"/>
            </a:xfrm>
            <a:prstGeom prst="rect">
              <a:avLst/>
            </a:prstGeom>
            <a:noFill/>
          </p:spPr>
          <p:txBody>
            <a:bodyPr wrap="none" rtlCol="0">
              <a:spAutoFit/>
            </a:bodyPr>
            <a:lstStyle/>
            <a:p>
              <a:pPr algn="ctr" defTabSz="609585" rtl="0">
                <a:defRPr/>
              </a:pPr>
              <a:r>
                <a:rPr lang="pt-br" sz="1600" dirty="0" err="1">
                  <a:latin typeface="Amazon Ember" panose="02000000000000000000" pitchFamily="2" charset="0"/>
                  <a:ea typeface="Amazon Ember" panose="02000000000000000000" pitchFamily="2" charset="0"/>
                  <a:cs typeface="Amazon Ember Light" panose="020B0403020204020204" pitchFamily="34" charset="0"/>
                </a:rPr>
                <a:t>DynamoDB</a:t>
              </a:r>
              <a:endParaRPr lang="pt-br" sz="1600" dirty="0">
                <a:latin typeface="Amazon Ember" panose="02000000000000000000" pitchFamily="2" charset="0"/>
                <a:ea typeface="Amazon Ember" panose="02000000000000000000" pitchFamily="2" charset="0"/>
                <a:cs typeface="Amazon Ember Light" panose="020B0403020204020204" pitchFamily="34" charset="0"/>
              </a:endParaRPr>
            </a:p>
          </p:txBody>
        </p:sp>
        <p:pic>
          <p:nvPicPr>
            <p:cNvPr id="24" name="Graphic 43">
              <a:extLst>
                <a:ext uri="{FF2B5EF4-FFF2-40B4-BE49-F238E27FC236}">
                  <a16:creationId xmlns:a16="http://schemas.microsoft.com/office/drawing/2014/main" id="{EFCEDACD-5190-384D-953B-DE4FE39A9255}"/>
                </a:ext>
              </a:extLst>
            </p:cNvPr>
            <p:cNvPicPr>
              <a:picLocks noChangeAspect="1"/>
            </p:cNvPicPr>
            <p:nvPr/>
          </p:nvPicPr>
          <p:blipFill>
            <a:blip r:embed="rId12"/>
            <a:stretch>
              <a:fillRect/>
            </a:stretch>
          </p:blipFill>
          <p:spPr>
            <a:xfrm>
              <a:off x="5423984" y="5107911"/>
              <a:ext cx="711200" cy="711200"/>
            </a:xfrm>
            <a:prstGeom prst="rect">
              <a:avLst/>
            </a:prstGeom>
          </p:spPr>
        </p:pic>
      </p:grpSp>
      <p:grpSp>
        <p:nvGrpSpPr>
          <p:cNvPr id="34" name="Group 33"/>
          <p:cNvGrpSpPr/>
          <p:nvPr/>
        </p:nvGrpSpPr>
        <p:grpSpPr>
          <a:xfrm>
            <a:off x="7309526" y="4555210"/>
            <a:ext cx="2301904" cy="1080015"/>
            <a:chOff x="8803841" y="4984091"/>
            <a:chExt cx="2301904" cy="1080015"/>
          </a:xfrm>
        </p:grpSpPr>
        <p:pic>
          <p:nvPicPr>
            <p:cNvPr id="25" name="Graphic 69">
              <a:extLst>
                <a:ext uri="{FF2B5EF4-FFF2-40B4-BE49-F238E27FC236}">
                  <a16:creationId xmlns:a16="http://schemas.microsoft.com/office/drawing/2014/main" id="{54134B1C-68A0-2F46-9E2C-F7BCA80438A7}"/>
                </a:ext>
              </a:extLst>
            </p:cNvPr>
            <p:cNvPicPr>
              <a:picLocks noChangeAspect="1"/>
            </p:cNvPicPr>
            <p:nvPr/>
          </p:nvPicPr>
          <p:blipFill>
            <a:blip r:embed="rId13"/>
            <a:stretch>
              <a:fillRect/>
            </a:stretch>
          </p:blipFill>
          <p:spPr>
            <a:xfrm>
              <a:off x="9599193" y="4984091"/>
              <a:ext cx="711200" cy="711200"/>
            </a:xfrm>
            <a:prstGeom prst="rect">
              <a:avLst/>
            </a:prstGeom>
          </p:spPr>
        </p:pic>
        <p:sp>
          <p:nvSpPr>
            <p:cNvPr id="26" name="TextBox 25">
              <a:extLst>
                <a:ext uri="{FF2B5EF4-FFF2-40B4-BE49-F238E27FC236}">
                  <a16:creationId xmlns:a16="http://schemas.microsoft.com/office/drawing/2014/main" id="{7FA9348E-E3AE-3F48-9EF0-785E5F84BFB5}"/>
                </a:ext>
              </a:extLst>
            </p:cNvPr>
            <p:cNvSpPr txBox="1"/>
            <p:nvPr/>
          </p:nvSpPr>
          <p:spPr>
            <a:xfrm>
              <a:off x="8803841" y="5725552"/>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S3</a:t>
              </a:r>
            </a:p>
          </p:txBody>
        </p:sp>
      </p:grpSp>
      <p:cxnSp>
        <p:nvCxnSpPr>
          <p:cNvPr id="36" name="Elbow Connector 35"/>
          <p:cNvCxnSpPr>
            <a:cxnSpLocks/>
          </p:cNvCxnSpPr>
          <p:nvPr/>
        </p:nvCxnSpPr>
        <p:spPr>
          <a:xfrm rot="10800000" flipV="1">
            <a:off x="1699725" y="1555474"/>
            <a:ext cx="3787269" cy="1355439"/>
          </a:xfrm>
          <a:prstGeom prst="bentConnector2">
            <a:avLst/>
          </a:prstGeom>
          <a:ln>
            <a:headEnd type="arrow"/>
            <a:tailEnd type="arrow" w="med" len="sm"/>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0" idx="2"/>
            <a:endCxn id="14" idx="0"/>
          </p:cNvCxnSpPr>
          <p:nvPr/>
        </p:nvCxnSpPr>
        <p:spPr>
          <a:xfrm rot="5400000">
            <a:off x="4351457" y="1466287"/>
            <a:ext cx="1027647" cy="1861607"/>
          </a:xfrm>
          <a:prstGeom prst="bentConnector3">
            <a:avLst>
              <a:gd name="adj1" fmla="val 50000"/>
            </a:avLst>
          </a:prstGeom>
          <a:ln>
            <a:headEnd type="arrow"/>
            <a:tailEnd type="arrow" w="med" len="sm"/>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0" idx="1"/>
            <a:endCxn id="18" idx="0"/>
          </p:cNvCxnSpPr>
          <p:nvPr/>
        </p:nvCxnSpPr>
        <p:spPr>
          <a:xfrm>
            <a:off x="6133423" y="1555475"/>
            <a:ext cx="2285038" cy="1355439"/>
          </a:xfrm>
          <a:prstGeom prst="bentConnector2">
            <a:avLst/>
          </a:prstGeom>
          <a:ln>
            <a:headEnd type="arrow"/>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46"/>
          <p:cNvCxnSpPr>
            <a:endCxn id="20" idx="0"/>
          </p:cNvCxnSpPr>
          <p:nvPr/>
        </p:nvCxnSpPr>
        <p:spPr>
          <a:xfrm>
            <a:off x="6123643" y="1391480"/>
            <a:ext cx="4515802" cy="1519434"/>
          </a:xfrm>
          <a:prstGeom prst="bentConnector2">
            <a:avLst/>
          </a:prstGeom>
          <a:ln>
            <a:headEnd type="arrow"/>
            <a:tailEnd type="arrow" w="med" len="sm"/>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5" idx="3"/>
            <a:endCxn id="19" idx="2"/>
          </p:cNvCxnSpPr>
          <p:nvPr/>
        </p:nvCxnSpPr>
        <p:spPr>
          <a:xfrm flipV="1">
            <a:off x="8816078" y="4002974"/>
            <a:ext cx="1823367" cy="907836"/>
          </a:xfrm>
          <a:prstGeom prst="bentConnector2">
            <a:avLst/>
          </a:prstGeom>
          <a:ln>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5" idx="1"/>
            <a:endCxn id="16" idx="3"/>
          </p:cNvCxnSpPr>
          <p:nvPr/>
        </p:nvCxnSpPr>
        <p:spPr>
          <a:xfrm rot="10800000">
            <a:off x="6553078" y="3266514"/>
            <a:ext cx="1551801" cy="1644296"/>
          </a:xfrm>
          <a:prstGeom prst="bentConnector3">
            <a:avLst>
              <a:gd name="adj1" fmla="val 50000"/>
            </a:avLst>
          </a:prstGeom>
          <a:ln>
            <a:headEnd type="arrow"/>
            <a:tailEnd type="arrow" w="med" len="sm"/>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22" idx="3"/>
            <a:endCxn id="16" idx="1"/>
          </p:cNvCxnSpPr>
          <p:nvPr/>
        </p:nvCxnSpPr>
        <p:spPr>
          <a:xfrm flipV="1">
            <a:off x="4308131" y="3266514"/>
            <a:ext cx="1533746" cy="1644296"/>
          </a:xfrm>
          <a:prstGeom prst="bentConnector3">
            <a:avLst>
              <a:gd name="adj1" fmla="val 50000"/>
            </a:avLst>
          </a:prstGeom>
          <a:ln>
            <a:headEnd type="arrow"/>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2" idx="3"/>
            <a:endCxn id="14" idx="1"/>
          </p:cNvCxnSpPr>
          <p:nvPr/>
        </p:nvCxnSpPr>
        <p:spPr>
          <a:xfrm>
            <a:off x="2027075" y="3266514"/>
            <a:ext cx="1551801" cy="0"/>
          </a:xfrm>
          <a:prstGeom prst="straightConnector1">
            <a:avLst/>
          </a:prstGeom>
          <a:ln>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4308131" y="3048000"/>
            <a:ext cx="1533746" cy="0"/>
          </a:xfrm>
          <a:prstGeom prst="straightConnector1">
            <a:avLst/>
          </a:prstGeom>
          <a:ln>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542653" y="3048000"/>
            <a:ext cx="1520208" cy="0"/>
          </a:xfrm>
          <a:prstGeom prst="straightConnector1">
            <a:avLst/>
          </a:prstGeom>
          <a:ln>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5" idx="2"/>
            <a:endCxn id="24" idx="0"/>
          </p:cNvCxnSpPr>
          <p:nvPr/>
        </p:nvCxnSpPr>
        <p:spPr>
          <a:xfrm>
            <a:off x="6197477" y="4002974"/>
            <a:ext cx="340" cy="817915"/>
          </a:xfrm>
          <a:prstGeom prst="straightConnector1">
            <a:avLst/>
          </a:prstGeom>
          <a:ln>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2068841" y="1374614"/>
            <a:ext cx="2413434" cy="338554"/>
          </a:xfrm>
          <a:prstGeom prst="rect">
            <a:avLst/>
          </a:prstGeom>
          <a:solidFill>
            <a:schemeClr val="bg1"/>
          </a:solidFill>
        </p:spPr>
        <p:txBody>
          <a:bodyPr wrap="square" rtlCol="0">
            <a:spAutoFit/>
          </a:bodyPr>
          <a:lstStyle/>
          <a:p>
            <a:pPr algn="ctr" defTabSz="609585" rtl="0">
              <a:defRPr/>
            </a:pPr>
            <a:r>
              <a:rPr lang="pt-br" sz="1600" dirty="0">
                <a:latin typeface="+mj-lt"/>
                <a:ea typeface="Amazon Ember Light" panose="020B0403020204020204" pitchFamily="34" charset="0"/>
                <a:cs typeface="Amazon Ember Light" panose="020B0403020204020204" pitchFamily="34" charset="0"/>
              </a:rPr>
              <a:t>Autenticação de usuário</a:t>
            </a:r>
          </a:p>
        </p:txBody>
      </p:sp>
      <p:sp>
        <p:nvSpPr>
          <p:cNvPr id="74" name="TextBox 73"/>
          <p:cNvSpPr txBox="1"/>
          <p:nvPr/>
        </p:nvSpPr>
        <p:spPr>
          <a:xfrm>
            <a:off x="8579148" y="1177324"/>
            <a:ext cx="1544012" cy="584775"/>
          </a:xfrm>
          <a:prstGeom prst="rect">
            <a:avLst/>
          </a:prstGeom>
          <a:solidFill>
            <a:schemeClr val="bg1"/>
          </a:solidFill>
        </p:spPr>
        <p:txBody>
          <a:bodyPr wrap="none" rtlCol="0">
            <a:spAutoFit/>
          </a:bodyPr>
          <a:lstStyle/>
          <a:p>
            <a:pPr algn="ctr" defTabSz="609585" rtl="0">
              <a:defRPr/>
            </a:pPr>
            <a:r>
              <a:rPr lang="pt-br" sz="1600" dirty="0">
                <a:latin typeface="+mj-lt"/>
                <a:ea typeface="Amazon Ember Light" panose="020B0403020204020204" pitchFamily="34" charset="0"/>
                <a:cs typeface="Amazon Ember Light" panose="020B0403020204020204" pitchFamily="34" charset="0"/>
              </a:rPr>
              <a:t>Entrega</a:t>
            </a:r>
            <a:r>
              <a:rPr lang="en-US" sz="1600" dirty="0">
                <a:latin typeface="+mj-lt"/>
                <a:ea typeface="Amazon Ember Light" panose="020B0403020204020204" pitchFamily="34" charset="0"/>
                <a:cs typeface="Amazon Ember Light" panose="020B0403020204020204" pitchFamily="34" charset="0"/>
              </a:rPr>
              <a:t> </a:t>
            </a:r>
            <a:r>
              <a:rPr lang="pt-br" sz="1600" dirty="0">
                <a:latin typeface="+mj-lt"/>
                <a:ea typeface="Amazon Ember Light" panose="020B0403020204020204" pitchFamily="34" charset="0"/>
                <a:cs typeface="Amazon Ember Light" panose="020B0403020204020204" pitchFamily="34" charset="0"/>
              </a:rPr>
              <a:t>básica </a:t>
            </a:r>
            <a:br>
              <a:rPr lang="pt-BR" sz="1600" dirty="0">
                <a:latin typeface="+mj-lt"/>
                <a:ea typeface="Amazon Ember Light" panose="020B0403020204020204" pitchFamily="34" charset="0"/>
                <a:cs typeface="Amazon Ember Light" panose="020B0403020204020204" pitchFamily="34" charset="0"/>
              </a:rPr>
            </a:br>
            <a:r>
              <a:rPr lang="pt-br" sz="1600" dirty="0">
                <a:latin typeface="+mj-lt"/>
                <a:ea typeface="Amazon Ember Light" panose="020B0403020204020204" pitchFamily="34" charset="0"/>
                <a:cs typeface="Amazon Ember Light" panose="020B0403020204020204" pitchFamily="34" charset="0"/>
              </a:rPr>
              <a:t>de conteúdo</a:t>
            </a:r>
          </a:p>
        </p:txBody>
      </p:sp>
      <p:sp>
        <p:nvSpPr>
          <p:cNvPr id="75" name="TextBox 74"/>
          <p:cNvSpPr txBox="1"/>
          <p:nvPr/>
        </p:nvSpPr>
        <p:spPr>
          <a:xfrm>
            <a:off x="9390892" y="4642047"/>
            <a:ext cx="910827" cy="584775"/>
          </a:xfrm>
          <a:prstGeom prst="rect">
            <a:avLst/>
          </a:prstGeom>
          <a:solidFill>
            <a:schemeClr val="bg1"/>
          </a:solidFill>
        </p:spPr>
        <p:txBody>
          <a:bodyPr wrap="none" rtlCol="0">
            <a:spAutoFit/>
          </a:bodyPr>
          <a:lstStyle/>
          <a:p>
            <a:pPr algn="ctr" defTabSz="609585" rtl="0">
              <a:defRPr/>
            </a:pPr>
            <a:r>
              <a:rPr lang="pt-br" sz="1600" dirty="0">
                <a:latin typeface="+mj-lt"/>
                <a:ea typeface="Amazon Ember Light" panose="020B0403020204020204" pitchFamily="34" charset="0"/>
                <a:cs typeface="Amazon Ember Light" panose="020B0403020204020204" pitchFamily="34" charset="0"/>
              </a:rPr>
              <a:t>Conteúdo</a:t>
            </a:r>
            <a:br>
              <a:rPr lang="en-US" sz="1600" dirty="0">
                <a:latin typeface="+mj-lt"/>
                <a:ea typeface="Amazon Ember Light" panose="020B0403020204020204" pitchFamily="34" charset="0"/>
                <a:cs typeface="Amazon Ember Light" panose="020B0403020204020204" pitchFamily="34" charset="0"/>
              </a:rPr>
            </a:br>
            <a:r>
              <a:rPr lang="pt-br" sz="1600" dirty="0">
                <a:latin typeface="+mj-lt"/>
                <a:ea typeface="Amazon Ember Light" panose="020B0403020204020204" pitchFamily="34" charset="0"/>
                <a:cs typeface="Amazon Ember Light" panose="020B0403020204020204" pitchFamily="34" charset="0"/>
              </a:rPr>
              <a:t>Armazenamento</a:t>
            </a:r>
          </a:p>
        </p:txBody>
      </p:sp>
      <p:sp>
        <p:nvSpPr>
          <p:cNvPr id="76" name="TextBox 75"/>
          <p:cNvSpPr txBox="1"/>
          <p:nvPr/>
        </p:nvSpPr>
        <p:spPr>
          <a:xfrm>
            <a:off x="5338089" y="4118338"/>
            <a:ext cx="1703625" cy="584775"/>
          </a:xfrm>
          <a:prstGeom prst="rect">
            <a:avLst/>
          </a:prstGeom>
          <a:solidFill>
            <a:schemeClr val="bg1"/>
          </a:solidFill>
        </p:spPr>
        <p:txBody>
          <a:bodyPr wrap="square" rtlCol="0">
            <a:spAutoFit/>
          </a:bodyPr>
          <a:lstStyle/>
          <a:p>
            <a:pPr algn="ctr" defTabSz="609585" rtl="0">
              <a:defRPr/>
            </a:pPr>
            <a:r>
              <a:rPr lang="pt-br" sz="1600" dirty="0">
                <a:latin typeface="+mj-lt"/>
                <a:ea typeface="Amazon Ember Light" panose="020B0403020204020204" pitchFamily="34" charset="0"/>
                <a:cs typeface="Amazon Ember Light" panose="020B0403020204020204" pitchFamily="34" charset="0"/>
              </a:rPr>
              <a:t>Armazenamento de dados</a:t>
            </a:r>
            <a:endParaRPr lang="pt-BR" sz="1600" dirty="0">
              <a:latin typeface="+mj-lt"/>
              <a:ea typeface="Amazon Ember Light" panose="020B0403020204020204" pitchFamily="34" charset="0"/>
              <a:cs typeface="Amazon Ember Light" panose="020B0403020204020204" pitchFamily="34" charset="0"/>
            </a:endParaRPr>
          </a:p>
        </p:txBody>
      </p:sp>
      <p:sp>
        <p:nvSpPr>
          <p:cNvPr id="77" name="TextBox 76"/>
          <p:cNvSpPr txBox="1"/>
          <p:nvPr/>
        </p:nvSpPr>
        <p:spPr>
          <a:xfrm>
            <a:off x="2212289" y="2979698"/>
            <a:ext cx="1172116" cy="584775"/>
          </a:xfrm>
          <a:prstGeom prst="rect">
            <a:avLst/>
          </a:prstGeom>
          <a:solidFill>
            <a:schemeClr val="bg1"/>
          </a:solidFill>
        </p:spPr>
        <p:txBody>
          <a:bodyPr wrap="none" rtlCol="0">
            <a:spAutoFit/>
          </a:bodyPr>
          <a:lstStyle/>
          <a:p>
            <a:pPr algn="ctr" defTabSz="609585" rtl="0">
              <a:defRPr/>
            </a:pPr>
            <a:r>
              <a:rPr lang="pt-br" sz="1600">
                <a:latin typeface="+mj-lt"/>
                <a:ea typeface="Amazon Ember Light" panose="020B0403020204020204" pitchFamily="34" charset="0"/>
                <a:cs typeface="Amazon Ember Light" panose="020B0403020204020204" pitchFamily="34" charset="0"/>
              </a:rPr>
              <a:t>Usuário</a:t>
            </a:r>
            <a:br>
              <a:rPr lang="en-US" sz="1600">
                <a:latin typeface="+mj-lt"/>
                <a:ea typeface="Amazon Ember Light" panose="020B0403020204020204" pitchFamily="34" charset="0"/>
                <a:cs typeface="Amazon Ember Light" panose="020B0403020204020204" pitchFamily="34" charset="0"/>
              </a:rPr>
            </a:br>
            <a:r>
              <a:rPr lang="pt-br" sz="1600">
                <a:latin typeface="+mj-lt"/>
                <a:ea typeface="Amazon Ember Light" panose="020B0403020204020204" pitchFamily="34" charset="0"/>
                <a:cs typeface="Amazon Ember Light" panose="020B0403020204020204" pitchFamily="34" charset="0"/>
              </a:rPr>
              <a:t>verificação</a:t>
            </a:r>
          </a:p>
        </p:txBody>
      </p:sp>
      <p:sp>
        <p:nvSpPr>
          <p:cNvPr id="78" name="TextBox 77"/>
          <p:cNvSpPr txBox="1"/>
          <p:nvPr/>
        </p:nvSpPr>
        <p:spPr>
          <a:xfrm>
            <a:off x="4313671" y="2081884"/>
            <a:ext cx="1146468" cy="584775"/>
          </a:xfrm>
          <a:prstGeom prst="rect">
            <a:avLst/>
          </a:prstGeom>
          <a:solidFill>
            <a:schemeClr val="bg1"/>
          </a:solidFill>
        </p:spPr>
        <p:txBody>
          <a:bodyPr wrap="none" rtlCol="0">
            <a:spAutoFit/>
          </a:bodyPr>
          <a:lstStyle/>
          <a:p>
            <a:pPr algn="ctr" defTabSz="609585" rtl="0">
              <a:defRPr/>
            </a:pPr>
            <a:r>
              <a:rPr lang="pt-br" sz="1600">
                <a:latin typeface="+mj-lt"/>
                <a:ea typeface="Amazon Ember Light" panose="020B0403020204020204" pitchFamily="34" charset="0"/>
                <a:cs typeface="Amazon Ember Light" panose="020B0403020204020204" pitchFamily="34" charset="0"/>
              </a:rPr>
              <a:t>Interação</a:t>
            </a:r>
            <a:br>
              <a:rPr lang="en-US" sz="1600">
                <a:latin typeface="+mj-lt"/>
                <a:ea typeface="Amazon Ember Light" panose="020B0403020204020204" pitchFamily="34" charset="0"/>
                <a:cs typeface="Amazon Ember Light" panose="020B0403020204020204" pitchFamily="34" charset="0"/>
              </a:rPr>
            </a:br>
            <a:r>
              <a:rPr lang="pt-br" sz="1600">
                <a:latin typeface="+mj-lt"/>
                <a:ea typeface="Amazon Ember Light" panose="020B0403020204020204" pitchFamily="34" charset="0"/>
                <a:cs typeface="Amazon Ember Light" panose="020B0403020204020204" pitchFamily="34" charset="0"/>
              </a:rPr>
              <a:t>dinâmica</a:t>
            </a:r>
          </a:p>
        </p:txBody>
      </p:sp>
    </p:spTree>
    <p:custDataLst>
      <p:tags r:id="rId1"/>
    </p:custDataLst>
    <p:extLst>
      <p:ext uri="{BB962C8B-B14F-4D97-AF65-F5344CB8AC3E}">
        <p14:creationId xmlns:p14="http://schemas.microsoft.com/office/powerpoint/2010/main" val="2003292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56" y="3009034"/>
            <a:ext cx="11353800" cy="839930"/>
          </a:xfrm>
        </p:spPr>
        <p:txBody>
          <a:bodyPr rtlCol="0">
            <a:noAutofit/>
          </a:bodyPr>
          <a:lstStyle/>
          <a:p>
            <a:pPr rtl="0"/>
            <a:r>
              <a:rPr lang="pt-br" dirty="0"/>
              <a:t>Introdução ao AWS Lambda</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9</a:t>
            </a:fld>
            <a:endParaRPr lang="en-US"/>
          </a:p>
        </p:txBody>
      </p:sp>
      <p:sp>
        <p:nvSpPr>
          <p:cNvPr id="5" name="Footer Placeholder 4"/>
          <p:cNvSpPr>
            <a:spLocks noGrp="1"/>
          </p:cNvSpPr>
          <p:nvPr>
            <p:ph type="ftr" sz="quarter" idx="3"/>
          </p:nvPr>
        </p:nvSpPr>
        <p:spPr>
          <a:xfrm>
            <a:off x="419100" y="6356350"/>
            <a:ext cx="5055577"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31811657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loma 2019 v1">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EC3CBD49A9D74AB59EB8F208DED5D9" ma:contentTypeVersion="4" ma:contentTypeDescription="Create a new document." ma:contentTypeScope="" ma:versionID="7daf4a3c1576a459487efcb13ac74181">
  <xsd:schema xmlns:xsd="http://www.w3.org/2001/XMLSchema" xmlns:xs="http://www.w3.org/2001/XMLSchema" xmlns:p="http://schemas.microsoft.com/office/2006/metadata/properties" xmlns:ns2="61d7a295-102b-4ba7-8142-2982d133915a" targetNamespace="http://schemas.microsoft.com/office/2006/metadata/properties" ma:root="true" ma:fieldsID="589ccf5a2417981e7e5052ae0f1735bc" ns2:_="">
    <xsd:import namespace="61d7a295-102b-4ba7-8142-2982d13391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7a295-102b-4ba7-8142-2982d13391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7B15FF-0F70-4539-A470-B069A0026282}">
  <ds:schemaRefs>
    <ds:schemaRef ds:uri="61d7a295-102b-4ba7-8142-2982d13391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A39397-C2AE-4DC2-8324-27B9E8851930}">
  <ds:schemaRefs>
    <ds:schemaRef ds:uri="http://schemas.microsoft.com/sharepoint/v3/contenttype/forms"/>
  </ds:schemaRefs>
</ds:datastoreItem>
</file>

<file path=customXml/itemProps3.xml><?xml version="1.0" encoding="utf-8"?>
<ds:datastoreItem xmlns:ds="http://schemas.openxmlformats.org/officeDocument/2006/customXml" ds:itemID="{105BB9FF-2E94-4752-85BB-BE9A6A7E5F7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61d7a295-102b-4ba7-8142-2982d133915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T&amp;C_PowerPoint_Deck_Template_2020_Copyright_All_Slides</Template>
  <TotalTime>162</TotalTime>
  <Words>9785</Words>
  <Application>Microsoft Office PowerPoint</Application>
  <PresentationFormat>Widescreen</PresentationFormat>
  <Paragraphs>850</Paragraphs>
  <Slides>51</Slides>
  <Notes>51</Notes>
  <HiddenSlides>0</HiddenSlides>
  <MMClips>0</MMClips>
  <ScaleCrop>false</ScaleCrop>
  <HeadingPairs>
    <vt:vector size="8" baseType="variant">
      <vt:variant>
        <vt:lpstr>Fontes usadas</vt:lpstr>
      </vt:variant>
      <vt:variant>
        <vt:i4>8</vt:i4>
      </vt:variant>
      <vt:variant>
        <vt:lpstr>Tema</vt:lpstr>
      </vt:variant>
      <vt:variant>
        <vt:i4>1</vt:i4>
      </vt:variant>
      <vt:variant>
        <vt:lpstr>Servidores OLE inseridos</vt:lpstr>
      </vt:variant>
      <vt:variant>
        <vt:i4>1</vt:i4>
      </vt:variant>
      <vt:variant>
        <vt:lpstr>Títulos de slides</vt:lpstr>
      </vt:variant>
      <vt:variant>
        <vt:i4>51</vt:i4>
      </vt:variant>
    </vt:vector>
  </HeadingPairs>
  <TitlesOfParts>
    <vt:vector size="61" baseType="lpstr">
      <vt:lpstr>Amazon Ember</vt:lpstr>
      <vt:lpstr>Amazon Ember Light</vt:lpstr>
      <vt:lpstr>Arial</vt:lpstr>
      <vt:lpstr>Calibri</vt:lpstr>
      <vt:lpstr>Century Gothic</vt:lpstr>
      <vt:lpstr>Helvetica Neue LT Std 65 Medium</vt:lpstr>
      <vt:lpstr>Lucida Console</vt:lpstr>
      <vt:lpstr>Wingdings</vt:lpstr>
      <vt:lpstr>Paloma 2019 v1</vt:lpstr>
      <vt:lpstr>Image</vt:lpstr>
      <vt:lpstr>Módulo 7: Desenvolvimento  de soluçõesorientadas a eventos com o AWS Lambda</vt:lpstr>
      <vt:lpstr>Visão geral do módulo</vt:lpstr>
      <vt:lpstr>O que é a computação sem servidor?</vt:lpstr>
      <vt:lpstr>O que é a computação sem servidor?</vt:lpstr>
      <vt:lpstr>Benefícios da computação sem servidor</vt:lpstr>
      <vt:lpstr>Aplicação sem servidor comum Casos de uso</vt:lpstr>
      <vt:lpstr>Plataforma sem servidor da AWS</vt:lpstr>
      <vt:lpstr>Arquitetura sem servidor</vt:lpstr>
      <vt:lpstr>Introdução ao AWS Lambda</vt:lpstr>
      <vt:lpstr>O que é o AWS Lambda?</vt:lpstr>
      <vt:lpstr>Utilização do AWS Lambda</vt:lpstr>
      <vt:lpstr>Utilização do AWS Lambda</vt:lpstr>
      <vt:lpstr>Triggers (gatilhos) para funções do AWS Lambda</vt:lpstr>
      <vt:lpstr>Principais conceitos</vt:lpstr>
      <vt:lpstr>Anatomia de uma função Lambda</vt:lpstr>
      <vt:lpstr>Function handler: Python</vt:lpstr>
      <vt:lpstr>Function handler: Java</vt:lpstr>
      <vt:lpstr>Function handler: C#</vt:lpstr>
      <vt:lpstr>Como o AWS Lambda funciona</vt:lpstr>
      <vt:lpstr> Como funciona</vt:lpstr>
      <vt:lpstr>Desenvolver e implantar</vt:lpstr>
      <vt:lpstr>Criação de um pacote de implantação</vt:lpstr>
      <vt:lpstr>Desenvolvimento e implantação: Exemplo</vt:lpstr>
      <vt:lpstr>Modelo de execução do AWS Lambda</vt:lpstr>
      <vt:lpstr>Modelo de evento Push</vt:lpstr>
      <vt:lpstr>Modelo de evento Pull</vt:lpstr>
      <vt:lpstr>Invocação direta</vt:lpstr>
      <vt:lpstr>Permissões de execução</vt:lpstr>
      <vt:lpstr>Permissões de execução: Exemplo</vt:lpstr>
      <vt:lpstr>Permissões de invocação</vt:lpstr>
      <vt:lpstr>Permissões de invocação</vt:lpstr>
      <vt:lpstr>Modelo de permissões: exemplos de Push</vt:lpstr>
      <vt:lpstr>Execução da função</vt:lpstr>
      <vt:lpstr>Programação de funções</vt:lpstr>
      <vt:lpstr>Restrições</vt:lpstr>
      <vt:lpstr>Versionamento e aliases</vt:lpstr>
      <vt:lpstr>Versionamento e aliases: Exemplo</vt:lpstr>
      <vt:lpstr>Camadas do Lambda</vt:lpstr>
      <vt:lpstr>Casos de uso</vt:lpstr>
      <vt:lpstr>Chamadas automáticas de API</vt:lpstr>
      <vt:lpstr>Streams (fluxos) do DynamoDB e AWS Lambda</vt:lpstr>
      <vt:lpstr>Melhores práticas</vt:lpstr>
      <vt:lpstr>Melhores práticasde código de função</vt:lpstr>
      <vt:lpstr>Configuração da função</vt:lpstr>
      <vt:lpstr>Geral</vt:lpstr>
      <vt:lpstr>Cenário do curso</vt:lpstr>
      <vt:lpstr>Cenário: desenvolver uma aplicação  de ponta a ponta</vt:lpstr>
      <vt:lpstr>Cenário: desenvolver uma aplicação de ponta a ponta</vt:lpstr>
      <vt:lpstr>Resumo</vt:lpstr>
      <vt:lpstr>Teste de conhecimento</vt:lpstr>
      <vt:lpstr>Obrigado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THAIS DOS SANTOS LINO</cp:lastModifiedBy>
  <cp:revision>46</cp:revision>
  <cp:lastPrinted>2017-08-03T20:30:13Z</cp:lastPrinted>
  <dcterms:created xsi:type="dcterms:W3CDTF">2017-05-11T23:06:57Z</dcterms:created>
  <dcterms:modified xsi:type="dcterms:W3CDTF">2021-10-27T20:07:53Z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6D0CCC17-BD9E-4E82-866B-ED9F745BB44C</vt:lpwstr>
  </property>
  <property fmtid="{D5CDD505-2E9C-101B-9397-08002B2CF9AE}" pid="3" name="ArticulatePath">
    <vt:lpwstr>05_DevelopingWithLambda</vt:lpwstr>
  </property>
  <property fmtid="{D5CDD505-2E9C-101B-9397-08002B2CF9AE}" pid="4" name="ContentTypeId">
    <vt:lpwstr>0x010100D4EC3CBD49A9D74AB59EB8F208DED5D9</vt:lpwstr>
  </property>
</Properties>
</file>